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4" r:id="rId1"/>
  </p:sldMasterIdLst>
  <p:notesMasterIdLst>
    <p:notesMasterId r:id="rId35"/>
  </p:notesMasterIdLst>
  <p:handoutMasterIdLst>
    <p:handoutMasterId r:id="rId36"/>
  </p:handoutMasterIdLst>
  <p:sldIdLst>
    <p:sldId id="337" r:id="rId2"/>
    <p:sldId id="276" r:id="rId3"/>
    <p:sldId id="1692" r:id="rId4"/>
    <p:sldId id="1749" r:id="rId5"/>
    <p:sldId id="1671" r:id="rId6"/>
    <p:sldId id="1672" r:id="rId7"/>
    <p:sldId id="1693" r:id="rId8"/>
    <p:sldId id="1694" r:id="rId9"/>
    <p:sldId id="1695" r:id="rId10"/>
    <p:sldId id="1696" r:id="rId11"/>
    <p:sldId id="1697" r:id="rId12"/>
    <p:sldId id="1698" r:id="rId13"/>
    <p:sldId id="1700" r:id="rId14"/>
    <p:sldId id="1699" r:id="rId15"/>
    <p:sldId id="1701" r:id="rId16"/>
    <p:sldId id="1722" r:id="rId17"/>
    <p:sldId id="1723" r:id="rId18"/>
    <p:sldId id="1724" r:id="rId19"/>
    <p:sldId id="1703" r:id="rId20"/>
    <p:sldId id="1705" r:id="rId21"/>
    <p:sldId id="1725" r:id="rId22"/>
    <p:sldId id="1702" r:id="rId23"/>
    <p:sldId id="1704" r:id="rId24"/>
    <p:sldId id="1726" r:id="rId25"/>
    <p:sldId id="1706" r:id="rId26"/>
    <p:sldId id="1713" r:id="rId27"/>
    <p:sldId id="1714" r:id="rId28"/>
    <p:sldId id="1715" r:id="rId29"/>
    <p:sldId id="1716" r:id="rId30"/>
    <p:sldId id="1718" r:id="rId31"/>
    <p:sldId id="1717" r:id="rId32"/>
    <p:sldId id="1719" r:id="rId33"/>
    <p:sldId id="172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01" userDrawn="1">
          <p15:clr>
            <a:srgbClr val="A4A3A4"/>
          </p15:clr>
        </p15:guide>
        <p15:guide id="2" pos="38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uel Garcia" initials="S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870078"/>
    <a:srgbClr val="760068"/>
    <a:srgbClr val="B49BB0"/>
    <a:srgbClr val="AAAAAA"/>
    <a:srgbClr val="521B93"/>
    <a:srgbClr val="BFBFBF"/>
    <a:srgbClr val="500048"/>
    <a:srgbClr val="0096FF"/>
    <a:srgbClr val="7A8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88087" autoAdjust="0"/>
  </p:normalViewPr>
  <p:slideViewPr>
    <p:cSldViewPr snapToGrid="0" showGuides="1">
      <p:cViewPr varScale="1">
        <p:scale>
          <a:sx n="124" d="100"/>
          <a:sy n="124" d="100"/>
        </p:scale>
        <p:origin x="163" y="106"/>
      </p:cViewPr>
      <p:guideLst>
        <p:guide orient="horz" pos="2001"/>
        <p:guide pos="3836"/>
      </p:guideLst>
    </p:cSldViewPr>
  </p:slideViewPr>
  <p:outlineViewPr>
    <p:cViewPr>
      <p:scale>
        <a:sx n="33" d="100"/>
        <a:sy n="33" d="100"/>
      </p:scale>
      <p:origin x="0" y="0"/>
    </p:cViewPr>
  </p:outlineViewPr>
  <p:notesTextViewPr>
    <p:cViewPr>
      <p:scale>
        <a:sx n="3" d="2"/>
        <a:sy n="3" d="2"/>
      </p:scale>
      <p:origin x="0" y="0"/>
    </p:cViewPr>
  </p:notesTextViewPr>
  <p:sorterViewPr>
    <p:cViewPr>
      <p:scale>
        <a:sx n="120" d="100"/>
        <a:sy n="120" d="100"/>
      </p:scale>
      <p:origin x="0" y="0"/>
    </p:cViewPr>
  </p:sorterViewPr>
  <p:notesViewPr>
    <p:cSldViewPr snapToGrid="0">
      <p:cViewPr varScale="1">
        <p:scale>
          <a:sx n="72" d="100"/>
          <a:sy n="72" d="100"/>
        </p:scale>
        <p:origin x="3012"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spc="2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r>
              <a:rPr lang="en-US" b="1" dirty="0">
                <a:latin typeface="微软雅黑" panose="020B0503020204020204" pitchFamily="34" charset="-122"/>
                <a:ea typeface="微软雅黑" panose="020B0503020204020204" pitchFamily="34" charset="-122"/>
              </a:rPr>
              <a:t>Temperature </a:t>
            </a:r>
            <a:r>
              <a:rPr lang="zh-CN" b="1" dirty="0">
                <a:latin typeface="微软雅黑" panose="020B0503020204020204" pitchFamily="34" charset="-122"/>
                <a:ea typeface="微软雅黑" panose="020B0503020204020204" pitchFamily="34" charset="-122"/>
              </a:rPr>
              <a:t>对抽样概率的影响</a:t>
            </a:r>
          </a:p>
        </c:rich>
      </c:tx>
      <c:overlay val="0"/>
      <c:spPr>
        <a:noFill/>
        <a:ln>
          <a:noFill/>
        </a:ln>
        <a:effectLst/>
      </c:spPr>
      <c:txPr>
        <a:bodyPr rot="0" spcFirstLastPara="1" vertOverflow="ellipsis" vert="horz" wrap="square" anchor="ctr" anchorCtr="1"/>
        <a:lstStyle/>
        <a:p>
          <a:pPr>
            <a:defRPr sz="1400" b="1" i="0" u="none" strike="noStrike" kern="1200" cap="none" spc="2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title>
    <c:autoTitleDeleted val="0"/>
    <c:plotArea>
      <c:layout/>
      <c:barChart>
        <c:barDir val="bar"/>
        <c:grouping val="stacked"/>
        <c:varyColors val="0"/>
        <c:ser>
          <c:idx val="0"/>
          <c:order val="0"/>
          <c:tx>
            <c:strRef>
              <c:f>Sheet1!$P$6</c:f>
              <c:strCache>
                <c:ptCount val="1"/>
                <c:pt idx="0">
                  <c:v>1.4</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cat>
            <c:numRef>
              <c:f>Sheet1!$O$7:$O$26</c:f>
              <c:numCache>
                <c:formatCode>General</c:formatCode>
                <c:ptCount val="20"/>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numCache>
            </c:numRef>
          </c:cat>
          <c:val>
            <c:numRef>
              <c:f>Sheet1!$P$7:$P$26</c:f>
              <c:numCache>
                <c:formatCode>General</c:formatCode>
                <c:ptCount val="20"/>
                <c:pt idx="0">
                  <c:v>0.99291829265247089</c:v>
                </c:pt>
                <c:pt idx="1">
                  <c:v>0.89860775919824021</c:v>
                </c:pt>
                <c:pt idx="2">
                  <c:v>0.74691190248152628</c:v>
                </c:pt>
                <c:pt idx="3">
                  <c:v>0.61317301825047665</c:v>
                </c:pt>
                <c:pt idx="4">
                  <c:v>0.51468514247568853</c:v>
                </c:pt>
                <c:pt idx="5">
                  <c:v>0.44464500808319735</c:v>
                </c:pt>
                <c:pt idx="6">
                  <c:v>0.39418161485174125</c:v>
                </c:pt>
                <c:pt idx="7">
                  <c:v>0.35685594335559395</c:v>
                </c:pt>
                <c:pt idx="8">
                  <c:v>0.328471224143565</c:v>
                </c:pt>
                <c:pt idx="9">
                  <c:v>0.30632692090452174</c:v>
                </c:pt>
                <c:pt idx="10">
                  <c:v>0.28865778417982979</c:v>
                </c:pt>
                <c:pt idx="11">
                  <c:v>0.27428147184894985</c:v>
                </c:pt>
                <c:pt idx="12">
                  <c:v>0.26238521471719978</c:v>
                </c:pt>
                <c:pt idx="13">
                  <c:v>0.25239614961454709</c:v>
                </c:pt>
                <c:pt idx="14">
                  <c:v>0.24390106514334156</c:v>
                </c:pt>
                <c:pt idx="15">
                  <c:v>0.23659558249558479</c:v>
                </c:pt>
                <c:pt idx="16">
                  <c:v>0.23025120143123956</c:v>
                </c:pt>
                <c:pt idx="17">
                  <c:v>0.22469343187848079</c:v>
                </c:pt>
                <c:pt idx="18">
                  <c:v>0.21978696268712919</c:v>
                </c:pt>
                <c:pt idx="19">
                  <c:v>0.21542539757209209</c:v>
                </c:pt>
              </c:numCache>
            </c:numRef>
          </c:val>
          <c:extLst>
            <c:ext xmlns:c16="http://schemas.microsoft.com/office/drawing/2014/chart" uri="{C3380CC4-5D6E-409C-BE32-E72D297353CC}">
              <c16:uniqueId val="{00000000-5807-4A4E-AE7A-C24A47823AB9}"/>
            </c:ext>
          </c:extLst>
        </c:ser>
        <c:ser>
          <c:idx val="1"/>
          <c:order val="1"/>
          <c:tx>
            <c:strRef>
              <c:f>Sheet1!$Q$6</c:f>
              <c:strCache>
                <c:ptCount val="1"/>
                <c:pt idx="0">
                  <c:v>0.9</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cat>
            <c:numRef>
              <c:f>Sheet1!$O$7:$O$26</c:f>
              <c:numCache>
                <c:formatCode>General</c:formatCode>
                <c:ptCount val="20"/>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numCache>
            </c:numRef>
          </c:cat>
          <c:val>
            <c:numRef>
              <c:f>Sheet1!$Q$7:$Q$26</c:f>
              <c:numCache>
                <c:formatCode>General</c:formatCode>
                <c:ptCount val="20"/>
                <c:pt idx="0">
                  <c:v>6.6902308303147936E-3</c:v>
                </c:pt>
                <c:pt idx="1">
                  <c:v>7.3762216677212389E-2</c:v>
                </c:pt>
                <c:pt idx="2">
                  <c:v>0.14107343584774845</c:v>
                </c:pt>
                <c:pt idx="3">
                  <c:v>0.17567701103400257</c:v>
                </c:pt>
                <c:pt idx="4">
                  <c:v>0.18934208259320051</c:v>
                </c:pt>
                <c:pt idx="5">
                  <c:v>0.19324192393457282</c:v>
                </c:pt>
                <c:pt idx="6">
                  <c:v>0.19296832190136115</c:v>
                </c:pt>
                <c:pt idx="7">
                  <c:v>0.19101122201600712</c:v>
                </c:pt>
                <c:pt idx="8">
                  <c:v>0.18846148846618246</c:v>
                </c:pt>
                <c:pt idx="9">
                  <c:v>0.18579666942395928</c:v>
                </c:pt>
                <c:pt idx="10">
                  <c:v>0.18322160822954192</c:v>
                </c:pt>
                <c:pt idx="11">
                  <c:v>0.18081749035400696</c:v>
                </c:pt>
                <c:pt idx="12">
                  <c:v>0.17860886879474153</c:v>
                </c:pt>
                <c:pt idx="13">
                  <c:v>0.17659465442452318</c:v>
                </c:pt>
                <c:pt idx="14">
                  <c:v>0.17476274985750168</c:v>
                </c:pt>
                <c:pt idx="15">
                  <c:v>0.17309702589350434</c:v>
                </c:pt>
                <c:pt idx="16">
                  <c:v>0.17158062041047803</c:v>
                </c:pt>
                <c:pt idx="17">
                  <c:v>0.17019743922778849</c:v>
                </c:pt>
                <c:pt idx="18">
                  <c:v>0.16893277099901904</c:v>
                </c:pt>
                <c:pt idx="19">
                  <c:v>0.16777346832261403</c:v>
                </c:pt>
              </c:numCache>
            </c:numRef>
          </c:val>
          <c:extLst>
            <c:ext xmlns:c16="http://schemas.microsoft.com/office/drawing/2014/chart" uri="{C3380CC4-5D6E-409C-BE32-E72D297353CC}">
              <c16:uniqueId val="{00000001-5807-4A4E-AE7A-C24A47823AB9}"/>
            </c:ext>
          </c:extLst>
        </c:ser>
        <c:ser>
          <c:idx val="2"/>
          <c:order val="2"/>
          <c:tx>
            <c:strRef>
              <c:f>Sheet1!$R$6</c:f>
              <c:strCache>
                <c:ptCount val="1"/>
                <c:pt idx="0">
                  <c:v>0.6</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invertIfNegative val="0"/>
          <c:cat>
            <c:numRef>
              <c:f>Sheet1!$O$7:$O$26</c:f>
              <c:numCache>
                <c:formatCode>General</c:formatCode>
                <c:ptCount val="20"/>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numCache>
            </c:numRef>
          </c:cat>
          <c:val>
            <c:numRef>
              <c:f>Sheet1!$R$7:$R$26</c:f>
              <c:numCache>
                <c:formatCode>General</c:formatCode>
                <c:ptCount val="20"/>
                <c:pt idx="0">
                  <c:v>3.330869797456735E-4</c:v>
                </c:pt>
                <c:pt idx="1">
                  <c:v>1.6458575220089575E-2</c:v>
                </c:pt>
                <c:pt idx="2">
                  <c:v>5.1898016743805016E-2</c:v>
                </c:pt>
                <c:pt idx="3">
                  <c:v>8.2983944097976964E-2</c:v>
                </c:pt>
                <c:pt idx="4">
                  <c:v>0.10391313812942464</c:v>
                </c:pt>
                <c:pt idx="5">
                  <c:v>0.11720715160817499</c:v>
                </c:pt>
                <c:pt idx="6">
                  <c:v>0.12570710175277205</c:v>
                </c:pt>
                <c:pt idx="7">
                  <c:v>0.13127996502036379</c:v>
                </c:pt>
                <c:pt idx="8">
                  <c:v>0.13503855732336079</c:v>
                </c:pt>
                <c:pt idx="9">
                  <c:v>0.13764155805124684</c:v>
                </c:pt>
                <c:pt idx="10">
                  <c:v>0.13948668119637339</c:v>
                </c:pt>
                <c:pt idx="11">
                  <c:v>0.14082080308070682</c:v>
                </c:pt>
                <c:pt idx="12">
                  <c:v>0.14180162782337893</c:v>
                </c:pt>
                <c:pt idx="13">
                  <c:v>0.14253267961231647</c:v>
                </c:pt>
                <c:pt idx="14">
                  <c:v>0.14308363780081135</c:v>
                </c:pt>
                <c:pt idx="15">
                  <c:v>0.14350247473614183</c:v>
                </c:pt>
                <c:pt idx="16">
                  <c:v>0.14382289657773872</c:v>
                </c:pt>
                <c:pt idx="17">
                  <c:v>0.14406902192950385</c:v>
                </c:pt>
                <c:pt idx="18">
                  <c:v>0.14425839397975954</c:v>
                </c:pt>
                <c:pt idx="19">
                  <c:v>0.14440396241777068</c:v>
                </c:pt>
              </c:numCache>
            </c:numRef>
          </c:val>
          <c:extLst>
            <c:ext xmlns:c16="http://schemas.microsoft.com/office/drawing/2014/chart" uri="{C3380CC4-5D6E-409C-BE32-E72D297353CC}">
              <c16:uniqueId val="{00000002-5807-4A4E-AE7A-C24A47823AB9}"/>
            </c:ext>
          </c:extLst>
        </c:ser>
        <c:ser>
          <c:idx val="3"/>
          <c:order val="3"/>
          <c:tx>
            <c:strRef>
              <c:f>Sheet1!$S$6</c:f>
              <c:strCache>
                <c:ptCount val="1"/>
                <c:pt idx="0">
                  <c:v>0.4</c:v>
                </c:pt>
              </c:strCache>
            </c:strRef>
          </c:tx>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9525" cap="flat" cmpd="sng" algn="ctr">
              <a:solidFill>
                <a:schemeClr val="accent4">
                  <a:shade val="95000"/>
                </a:schemeClr>
              </a:solidFill>
              <a:round/>
            </a:ln>
            <a:effectLst/>
          </c:spPr>
          <c:invertIfNegative val="0"/>
          <c:cat>
            <c:numRef>
              <c:f>Sheet1!$O$7:$O$26</c:f>
              <c:numCache>
                <c:formatCode>General</c:formatCode>
                <c:ptCount val="20"/>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numCache>
            </c:numRef>
          </c:cat>
          <c:val>
            <c:numRef>
              <c:f>Sheet1!$S$7:$S$26</c:f>
              <c:numCache>
                <c:formatCode>General</c:formatCode>
                <c:ptCount val="20"/>
                <c:pt idx="0">
                  <c:v>4.5078420746308634E-5</c:v>
                </c:pt>
                <c:pt idx="1">
                  <c:v>6.0547714544447045E-3</c:v>
                </c:pt>
                <c:pt idx="2">
                  <c:v>2.6645330240109597E-2</c:v>
                </c:pt>
                <c:pt idx="3">
                  <c:v>5.0332306359302276E-2</c:v>
                </c:pt>
                <c:pt idx="4">
                  <c:v>6.9655059534623684E-2</c:v>
                </c:pt>
                <c:pt idx="5">
                  <c:v>8.398259395042644E-2</c:v>
                </c:pt>
                <c:pt idx="6">
                  <c:v>9.4466032545512682E-2</c:v>
                </c:pt>
                <c:pt idx="7">
                  <c:v>0.10224093955944599</c:v>
                </c:pt>
                <c:pt idx="8">
                  <c:v>0.10813042368474045</c:v>
                </c:pt>
                <c:pt idx="9">
                  <c:v>0.11269137647812408</c:v>
                </c:pt>
                <c:pt idx="10">
                  <c:v>0.11629742748009875</c:v>
                </c:pt>
                <c:pt idx="11">
                  <c:v>0.11920223629223821</c:v>
                </c:pt>
                <c:pt idx="12">
                  <c:v>0.12158127143909538</c:v>
                </c:pt>
                <c:pt idx="13">
                  <c:v>0.12355842994809041</c:v>
                </c:pt>
                <c:pt idx="14">
                  <c:v>0.12522298219487502</c:v>
                </c:pt>
                <c:pt idx="15">
                  <c:v>0.12664048946786932</c:v>
                </c:pt>
                <c:pt idx="16">
                  <c:v>0.12785995954612317</c:v>
                </c:pt>
                <c:pt idx="17">
                  <c:v>0.12891862515751171</c:v>
                </c:pt>
                <c:pt idx="18">
                  <c:v>0.12984519540420497</c:v>
                </c:pt>
                <c:pt idx="19">
                  <c:v>0.13066210850825735</c:v>
                </c:pt>
              </c:numCache>
            </c:numRef>
          </c:val>
          <c:extLst>
            <c:ext xmlns:c16="http://schemas.microsoft.com/office/drawing/2014/chart" uri="{C3380CC4-5D6E-409C-BE32-E72D297353CC}">
              <c16:uniqueId val="{00000003-5807-4A4E-AE7A-C24A47823AB9}"/>
            </c:ext>
          </c:extLst>
        </c:ser>
        <c:ser>
          <c:idx val="4"/>
          <c:order val="4"/>
          <c:tx>
            <c:strRef>
              <c:f>Sheet1!$T$6</c:f>
              <c:strCache>
                <c:ptCount val="1"/>
                <c:pt idx="0">
                  <c:v>0.25</c:v>
                </c:pt>
              </c:strCache>
            </c:strRef>
          </c:tx>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invertIfNegative val="0"/>
          <c:cat>
            <c:numRef>
              <c:f>Sheet1!$O$7:$O$26</c:f>
              <c:numCache>
                <c:formatCode>General</c:formatCode>
                <c:ptCount val="20"/>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numCache>
            </c:numRef>
          </c:cat>
          <c:val>
            <c:numRef>
              <c:f>Sheet1!$T$7:$T$26</c:f>
              <c:numCache>
                <c:formatCode>General</c:formatCode>
                <c:ptCount val="20"/>
                <c:pt idx="0">
                  <c:v>1.0058355240362147E-5</c:v>
                </c:pt>
                <c:pt idx="1">
                  <c:v>2.8600715195707446E-3</c:v>
                </c:pt>
                <c:pt idx="2">
                  <c:v>1.6161209728794652E-2</c:v>
                </c:pt>
                <c:pt idx="3">
                  <c:v>3.4592854537571126E-2</c:v>
                </c:pt>
                <c:pt idx="4">
                  <c:v>5.1601737265919038E-2</c:v>
                </c:pt>
                <c:pt idx="5">
                  <c:v>6.5405709932959938E-2</c:v>
                </c:pt>
                <c:pt idx="6">
                  <c:v>7.6245211356671963E-2</c:v>
                </c:pt>
                <c:pt idx="7">
                  <c:v>8.4760715964903116E-2</c:v>
                </c:pt>
                <c:pt idx="8">
                  <c:v>9.1530427553811994E-2</c:v>
                </c:pt>
                <c:pt idx="9">
                  <c:v>9.6994366609040525E-2</c:v>
                </c:pt>
                <c:pt idx="10">
                  <c:v>0.10147244697203373</c:v>
                </c:pt>
                <c:pt idx="11">
                  <c:v>0.10519560430905726</c:v>
                </c:pt>
                <c:pt idx="12">
                  <c:v>0.10833175502060176</c:v>
                </c:pt>
                <c:pt idx="13">
                  <c:v>0.11100456249533772</c:v>
                </c:pt>
                <c:pt idx="14">
                  <c:v>0.11330643988797362</c:v>
                </c:pt>
                <c:pt idx="15">
                  <c:v>0.11530747783073411</c:v>
                </c:pt>
                <c:pt idx="16">
                  <c:v>0.11706160150481655</c:v>
                </c:pt>
                <c:pt idx="17">
                  <c:v>0.11861086101785999</c:v>
                </c:pt>
                <c:pt idx="18">
                  <c:v>0.11998845956675547</c:v>
                </c:pt>
                <c:pt idx="19">
                  <c:v>0.12122092007849034</c:v>
                </c:pt>
              </c:numCache>
            </c:numRef>
          </c:val>
          <c:extLst>
            <c:ext xmlns:c16="http://schemas.microsoft.com/office/drawing/2014/chart" uri="{C3380CC4-5D6E-409C-BE32-E72D297353CC}">
              <c16:uniqueId val="{00000004-5807-4A4E-AE7A-C24A47823AB9}"/>
            </c:ext>
          </c:extLst>
        </c:ser>
        <c:ser>
          <c:idx val="5"/>
          <c:order val="5"/>
          <c:tx>
            <c:strRef>
              <c:f>Sheet1!$U$6</c:f>
              <c:strCache>
                <c:ptCount val="1"/>
                <c:pt idx="0">
                  <c:v>0.1</c:v>
                </c:pt>
              </c:strCache>
            </c:strRef>
          </c:tx>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cat>
            <c:numRef>
              <c:f>Sheet1!$O$7:$O$26</c:f>
              <c:numCache>
                <c:formatCode>General</c:formatCode>
                <c:ptCount val="20"/>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numCache>
            </c:numRef>
          </c:cat>
          <c:val>
            <c:numRef>
              <c:f>Sheet1!$U$7:$U$26</c:f>
              <c:numCache>
                <c:formatCode>General</c:formatCode>
                <c:ptCount val="20"/>
                <c:pt idx="0">
                  <c:v>2.2443224156118042E-6</c:v>
                </c:pt>
                <c:pt idx="1">
                  <c:v>1.3510021242923882E-3</c:v>
                </c:pt>
                <c:pt idx="2">
                  <c:v>9.802269198560051E-3</c:v>
                </c:pt>
                <c:pt idx="3">
                  <c:v>2.3775298046448266E-2</c:v>
                </c:pt>
                <c:pt idx="4">
                  <c:v>3.8227507185423636E-2</c:v>
                </c:pt>
                <c:pt idx="5">
                  <c:v>5.0938018113130368E-2</c:v>
                </c:pt>
                <c:pt idx="6">
                  <c:v>6.1538863210146802E-2</c:v>
                </c:pt>
                <c:pt idx="7">
                  <c:v>7.0269101612723012E-2</c:v>
                </c:pt>
                <c:pt idx="8">
                  <c:v>7.7478834195726168E-2</c:v>
                </c:pt>
                <c:pt idx="9">
                  <c:v>8.3483825008697471E-2</c:v>
                </c:pt>
                <c:pt idx="10">
                  <c:v>8.8537276512450802E-2</c:v>
                </c:pt>
                <c:pt idx="11">
                  <c:v>9.2834794968257764E-2</c:v>
                </c:pt>
                <c:pt idx="12">
                  <c:v>9.6526126161812373E-2</c:v>
                </c:pt>
                <c:pt idx="13">
                  <c:v>9.9726201603225942E-2</c:v>
                </c:pt>
                <c:pt idx="14">
                  <c:v>0.10252390651508073</c:v>
                </c:pt>
                <c:pt idx="15">
                  <c:v>0.10498865330948198</c:v>
                </c:pt>
                <c:pt idx="16">
                  <c:v>0.10717521416021727</c:v>
                </c:pt>
                <c:pt idx="17">
                  <c:v>0.10912726019385702</c:v>
                </c:pt>
                <c:pt idx="18">
                  <c:v>0.11087996274628938</c:v>
                </c:pt>
                <c:pt idx="19">
                  <c:v>0.11246191900957352</c:v>
                </c:pt>
              </c:numCache>
            </c:numRef>
          </c:val>
          <c:extLst>
            <c:ext xmlns:c16="http://schemas.microsoft.com/office/drawing/2014/chart" uri="{C3380CC4-5D6E-409C-BE32-E72D297353CC}">
              <c16:uniqueId val="{00000005-5807-4A4E-AE7A-C24A47823AB9}"/>
            </c:ext>
          </c:extLst>
        </c:ser>
        <c:ser>
          <c:idx val="6"/>
          <c:order val="6"/>
          <c:tx>
            <c:strRef>
              <c:f>Sheet1!$V$6</c:f>
              <c:strCache>
                <c:ptCount val="1"/>
                <c:pt idx="0">
                  <c:v>0.02</c:v>
                </c:pt>
              </c:strCache>
            </c:strRef>
          </c:tx>
          <c:spPr>
            <a:gradFill rotWithShape="1">
              <a:gsLst>
                <a:gs pos="0">
                  <a:schemeClr val="accent1">
                    <a:lumMod val="60000"/>
                    <a:lumMod val="110000"/>
                    <a:satMod val="105000"/>
                    <a:tint val="67000"/>
                  </a:schemeClr>
                </a:gs>
                <a:gs pos="50000">
                  <a:schemeClr val="accent1">
                    <a:lumMod val="60000"/>
                    <a:lumMod val="105000"/>
                    <a:satMod val="103000"/>
                    <a:tint val="73000"/>
                  </a:schemeClr>
                </a:gs>
                <a:gs pos="100000">
                  <a:schemeClr val="accent1">
                    <a:lumMod val="60000"/>
                    <a:lumMod val="105000"/>
                    <a:satMod val="109000"/>
                    <a:tint val="81000"/>
                  </a:schemeClr>
                </a:gs>
              </a:gsLst>
              <a:lin ang="5400000" scaled="0"/>
            </a:gradFill>
            <a:ln w="9525" cap="flat" cmpd="sng" algn="ctr">
              <a:solidFill>
                <a:schemeClr val="accent1">
                  <a:lumMod val="60000"/>
                  <a:shade val="95000"/>
                </a:schemeClr>
              </a:solidFill>
              <a:round/>
            </a:ln>
            <a:effectLst/>
          </c:spPr>
          <c:invertIfNegative val="0"/>
          <c:cat>
            <c:numRef>
              <c:f>Sheet1!$O$7:$O$26</c:f>
              <c:numCache>
                <c:formatCode>General</c:formatCode>
                <c:ptCount val="20"/>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numCache>
            </c:numRef>
          </c:cat>
          <c:val>
            <c:numRef>
              <c:f>Sheet1!$V$7:$V$26</c:f>
              <c:numCache>
                <c:formatCode>General</c:formatCode>
                <c:ptCount val="20"/>
                <c:pt idx="0">
                  <c:v>1.0084390661519126E-6</c:v>
                </c:pt>
                <c:pt idx="1">
                  <c:v>9.0560380614992031E-4</c:v>
                </c:pt>
                <c:pt idx="2">
                  <c:v>7.5078357594560762E-3</c:v>
                </c:pt>
                <c:pt idx="3">
                  <c:v>1.9465567674222063E-2</c:v>
                </c:pt>
                <c:pt idx="4">
                  <c:v>3.2575332815719962E-2</c:v>
                </c:pt>
                <c:pt idx="5">
                  <c:v>4.4579594377538077E-2</c:v>
                </c:pt>
                <c:pt idx="6">
                  <c:v>5.489285438179415E-2</c:v>
                </c:pt>
                <c:pt idx="7">
                  <c:v>6.3582112470962765E-2</c:v>
                </c:pt>
                <c:pt idx="8">
                  <c:v>7.0889044632613224E-2</c:v>
                </c:pt>
                <c:pt idx="9">
                  <c:v>7.7065283524410055E-2</c:v>
                </c:pt>
                <c:pt idx="10">
                  <c:v>8.2326775429671498E-2</c:v>
                </c:pt>
                <c:pt idx="11">
                  <c:v>8.6847599146783194E-2</c:v>
                </c:pt>
                <c:pt idx="12">
                  <c:v>9.0765136043170269E-2</c:v>
                </c:pt>
                <c:pt idx="13">
                  <c:v>9.4187322301959184E-2</c:v>
                </c:pt>
                <c:pt idx="14">
                  <c:v>9.719921860041611E-2</c:v>
                </c:pt>
                <c:pt idx="15">
                  <c:v>9.9868296266683546E-2</c:v>
                </c:pt>
                <c:pt idx="16">
                  <c:v>0.10224850636938666</c:v>
                </c:pt>
                <c:pt idx="17">
                  <c:v>0.10438336059499824</c:v>
                </c:pt>
                <c:pt idx="18">
                  <c:v>0.10630825461684246</c:v>
                </c:pt>
                <c:pt idx="19">
                  <c:v>0.10805222409120212</c:v>
                </c:pt>
              </c:numCache>
            </c:numRef>
          </c:val>
          <c:extLst>
            <c:ext xmlns:c16="http://schemas.microsoft.com/office/drawing/2014/chart" uri="{C3380CC4-5D6E-409C-BE32-E72D297353CC}">
              <c16:uniqueId val="{00000006-5807-4A4E-AE7A-C24A47823AB9}"/>
            </c:ext>
          </c:extLst>
        </c:ser>
        <c:dLbls>
          <c:showLegendKey val="0"/>
          <c:showVal val="0"/>
          <c:showCatName val="0"/>
          <c:showSerName val="0"/>
          <c:showPercent val="0"/>
          <c:showBubbleSize val="0"/>
        </c:dLbls>
        <c:gapWidth val="150"/>
        <c:overlap val="100"/>
        <c:axId val="175855087"/>
        <c:axId val="175857007"/>
      </c:barChart>
      <c:catAx>
        <c:axId val="175855087"/>
        <c:scaling>
          <c:orientation val="minMax"/>
        </c:scaling>
        <c:delete val="0"/>
        <c:axPos val="l"/>
        <c:title>
          <c:tx>
            <c:rich>
              <a:bodyPr rot="-5400000" spcFirstLastPara="1" vertOverflow="ellipsis" vert="horz" wrap="square" anchor="ctr" anchorCtr="1"/>
              <a:lstStyle/>
              <a:p>
                <a:pPr>
                  <a:defRPr sz="1200" b="1" i="0" u="none" strike="noStrike" kern="1200" cap="all"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r>
                  <a:rPr lang="zh-CN" sz="1200" b="1">
                    <a:latin typeface="微软雅黑" panose="020B0503020204020204" pitchFamily="34" charset="-122"/>
                    <a:ea typeface="微软雅黑" panose="020B0503020204020204" pitchFamily="34" charset="-122"/>
                  </a:rPr>
                  <a:t>温度 </a:t>
                </a:r>
                <a:r>
                  <a:rPr lang="en-US" sz="1200" b="1">
                    <a:latin typeface="微软雅黑" panose="020B0503020204020204" pitchFamily="34" charset="-122"/>
                    <a:ea typeface="微软雅黑" panose="020B0503020204020204" pitchFamily="34" charset="-122"/>
                  </a:rPr>
                  <a:t>t</a:t>
                </a:r>
                <a:endParaRPr lang="zh-CN" sz="1200" b="1">
                  <a:latin typeface="微软雅黑" panose="020B0503020204020204" pitchFamily="34" charset="-122"/>
                  <a:ea typeface="微软雅黑" panose="020B0503020204020204" pitchFamily="34" charset="-122"/>
                </a:endParaRPr>
              </a:p>
            </c:rich>
          </c:tx>
          <c:overlay val="0"/>
          <c:spPr>
            <a:noFill/>
            <a:ln>
              <a:noFill/>
            </a:ln>
            <a:effectLst/>
          </c:spPr>
          <c:txPr>
            <a:bodyPr rot="-5400000" spcFirstLastPara="1" vertOverflow="ellipsis" vert="horz" wrap="square" anchor="ctr" anchorCtr="1"/>
            <a:lstStyle/>
            <a:p>
              <a:pPr>
                <a:defRPr sz="1200" b="1" i="0" u="none" strike="noStrike" kern="1200" cap="all"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crossAx val="175857007"/>
        <c:crosses val="autoZero"/>
        <c:auto val="1"/>
        <c:lblAlgn val="ctr"/>
        <c:lblOffset val="100"/>
        <c:noMultiLvlLbl val="0"/>
      </c:catAx>
      <c:valAx>
        <c:axId val="175857007"/>
        <c:scaling>
          <c:orientation val="minMax"/>
          <c:max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1" i="0" u="none" strike="noStrike" kern="1200" cap="all"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r>
                  <a:rPr lang="zh-CN" sz="1200" b="1">
                    <a:latin typeface="微软雅黑" panose="020B0503020204020204" pitchFamily="34" charset="-122"/>
                    <a:ea typeface="微软雅黑" panose="020B0503020204020204" pitchFamily="34" charset="-122"/>
                  </a:rPr>
                  <a:t>归一化概率</a:t>
                </a:r>
              </a:p>
            </c:rich>
          </c:tx>
          <c:overlay val="0"/>
          <c:spPr>
            <a:noFill/>
            <a:ln>
              <a:noFill/>
            </a:ln>
            <a:effectLst/>
          </c:spPr>
          <c:txPr>
            <a:bodyPr rot="0" spcFirstLastPara="1" vertOverflow="ellipsis" vert="horz" wrap="square" anchor="ctr" anchorCtr="1"/>
            <a:lstStyle/>
            <a:p>
              <a:pPr>
                <a:defRPr sz="1200" b="1" i="0" u="none" strike="noStrike" kern="1200" cap="all"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crossAx val="17585508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1">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57D45F-9B06-4FD6-B80D-63AF92FC02D4}" type="datetimeFigureOut">
              <a:rPr lang="zh-CN" altLang="en-US" smtClean="0"/>
              <a:t>2024/10/30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33F7F3-BE4C-4D86-9918-24458AE0A277}"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F98C7-9395-4E9A-96EC-DE4C39432AA7}" type="datetimeFigureOut">
              <a:rPr lang="zh-CN" altLang="en-US" smtClean="0"/>
              <a:t>2024/10/30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64DB0-CCE3-4363-801A-A01AADC6398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ADF619B-ABC0-4D58-B867-204C729E8344}" type="slidenum">
              <a:rPr lang="zh-CN" altLang="en-US" smtClean="0"/>
              <a:t>25</a:t>
            </a:fld>
            <a:endParaRPr lang="zh-CN" altLang="en-US"/>
          </a:p>
        </p:txBody>
      </p:sp>
    </p:spTree>
    <p:extLst>
      <p:ext uri="{BB962C8B-B14F-4D97-AF65-F5344CB8AC3E}">
        <p14:creationId xmlns:p14="http://schemas.microsoft.com/office/powerpoint/2010/main" val="943371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27</a:t>
            </a:fld>
            <a:endParaRPr lang="zh-CN" altLang="en-US"/>
          </a:p>
        </p:txBody>
      </p:sp>
    </p:spTree>
    <p:extLst>
      <p:ext uri="{BB962C8B-B14F-4D97-AF65-F5344CB8AC3E}">
        <p14:creationId xmlns:p14="http://schemas.microsoft.com/office/powerpoint/2010/main" val="1314281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30</a:t>
            </a:fld>
            <a:endParaRPr lang="zh-CN" altLang="en-US"/>
          </a:p>
        </p:txBody>
      </p:sp>
    </p:spTree>
    <p:extLst>
      <p:ext uri="{BB962C8B-B14F-4D97-AF65-F5344CB8AC3E}">
        <p14:creationId xmlns:p14="http://schemas.microsoft.com/office/powerpoint/2010/main" val="3164697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31</a:t>
            </a:fld>
            <a:endParaRPr lang="zh-CN" altLang="en-US"/>
          </a:p>
        </p:txBody>
      </p:sp>
    </p:spTree>
    <p:extLst>
      <p:ext uri="{BB962C8B-B14F-4D97-AF65-F5344CB8AC3E}">
        <p14:creationId xmlns:p14="http://schemas.microsoft.com/office/powerpoint/2010/main" val="4232328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32</a:t>
            </a:fld>
            <a:endParaRPr lang="zh-CN" altLang="en-US"/>
          </a:p>
        </p:txBody>
      </p:sp>
    </p:spTree>
    <p:extLst>
      <p:ext uri="{BB962C8B-B14F-4D97-AF65-F5344CB8AC3E}">
        <p14:creationId xmlns:p14="http://schemas.microsoft.com/office/powerpoint/2010/main" val="3691572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33</a:t>
            </a:fld>
            <a:endParaRPr lang="zh-CN" altLang="en-US"/>
          </a:p>
        </p:txBody>
      </p:sp>
    </p:spTree>
    <p:extLst>
      <p:ext uri="{BB962C8B-B14F-4D97-AF65-F5344CB8AC3E}">
        <p14:creationId xmlns:p14="http://schemas.microsoft.com/office/powerpoint/2010/main" val="2522498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aseline="0" dirty="0"/>
          </a:p>
        </p:txBody>
      </p:sp>
      <p:sp>
        <p:nvSpPr>
          <p:cNvPr id="4" name="幻灯片编号占位符 3"/>
          <p:cNvSpPr>
            <a:spLocks noGrp="1"/>
          </p:cNvSpPr>
          <p:nvPr>
            <p:ph type="sldNum" sz="quarter" idx="10"/>
          </p:nvPr>
        </p:nvSpPr>
        <p:spPr/>
        <p:txBody>
          <a:bodyPr/>
          <a:lstStyle/>
          <a:p>
            <a:fld id="{41464DB0-CCE3-4363-801A-A01AADC6398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ADF619B-ABC0-4D58-B867-204C729E8344}" type="slidenum">
              <a:rPr lang="zh-CN" altLang="en-US" smtClean="0"/>
              <a:t>4</a:t>
            </a:fld>
            <a:endParaRPr lang="zh-CN" altLang="en-US"/>
          </a:p>
        </p:txBody>
      </p:sp>
    </p:spTree>
    <p:extLst>
      <p:ext uri="{BB962C8B-B14F-4D97-AF65-F5344CB8AC3E}">
        <p14:creationId xmlns:p14="http://schemas.microsoft.com/office/powerpoint/2010/main" val="2953385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6</a:t>
            </a:fld>
            <a:endParaRPr lang="zh-CN" altLang="en-US"/>
          </a:p>
        </p:txBody>
      </p:sp>
    </p:spTree>
    <p:extLst>
      <p:ext uri="{BB962C8B-B14F-4D97-AF65-F5344CB8AC3E}">
        <p14:creationId xmlns:p14="http://schemas.microsoft.com/office/powerpoint/2010/main" val="776390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不同模型的信息需求不一样，</a:t>
            </a:r>
            <a:r>
              <a:rPr lang="en-US" altLang="zh-CN" dirty="0"/>
              <a:t>agent</a:t>
            </a:r>
            <a:r>
              <a:rPr lang="zh-CN" altLang="en-US" dirty="0"/>
              <a:t>基于原始算法，无法提高有效信息</a:t>
            </a:r>
            <a:endParaRPr lang="en-US" altLang="zh-CN" dirty="0"/>
          </a:p>
          <a:p>
            <a:r>
              <a:rPr lang="zh-CN" altLang="en-US" dirty="0"/>
              <a:t>运维问题：出问题无绩效，无问题亦无存在</a:t>
            </a:r>
          </a:p>
        </p:txBody>
      </p:sp>
      <p:sp>
        <p:nvSpPr>
          <p:cNvPr id="4" name="灯片编号占位符 3"/>
          <p:cNvSpPr>
            <a:spLocks noGrp="1"/>
          </p:cNvSpPr>
          <p:nvPr>
            <p:ph type="sldNum" sz="quarter" idx="5"/>
          </p:nvPr>
        </p:nvSpPr>
        <p:spPr/>
        <p:txBody>
          <a:bodyPr/>
          <a:lstStyle/>
          <a:p>
            <a:fld id="{41464DB0-CCE3-4363-801A-A01AADC6398D}" type="slidenum">
              <a:rPr lang="zh-CN" altLang="en-US" smtClean="0"/>
              <a:t>12</a:t>
            </a:fld>
            <a:endParaRPr lang="zh-CN" altLang="en-US"/>
          </a:p>
        </p:txBody>
      </p:sp>
    </p:spTree>
    <p:extLst>
      <p:ext uri="{BB962C8B-B14F-4D97-AF65-F5344CB8AC3E}">
        <p14:creationId xmlns:p14="http://schemas.microsoft.com/office/powerpoint/2010/main" val="3345394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ADF619B-ABC0-4D58-B867-204C729E8344}" type="slidenum">
              <a:rPr lang="zh-CN" altLang="en-US" smtClean="0"/>
              <a:t>21</a:t>
            </a:fld>
            <a:endParaRPr lang="zh-CN" altLang="en-US"/>
          </a:p>
        </p:txBody>
      </p:sp>
    </p:spTree>
    <p:extLst>
      <p:ext uri="{BB962C8B-B14F-4D97-AF65-F5344CB8AC3E}">
        <p14:creationId xmlns:p14="http://schemas.microsoft.com/office/powerpoint/2010/main" val="2432680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ADF619B-ABC0-4D58-B867-204C729E8344}" type="slidenum">
              <a:rPr lang="zh-CN" altLang="en-US" smtClean="0"/>
              <a:t>22</a:t>
            </a:fld>
            <a:endParaRPr lang="zh-CN" altLang="en-US"/>
          </a:p>
        </p:txBody>
      </p:sp>
    </p:spTree>
    <p:extLst>
      <p:ext uri="{BB962C8B-B14F-4D97-AF65-F5344CB8AC3E}">
        <p14:creationId xmlns:p14="http://schemas.microsoft.com/office/powerpoint/2010/main" val="96614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ADF619B-ABC0-4D58-B867-204C729E8344}" type="slidenum">
              <a:rPr lang="zh-CN" altLang="en-US" smtClean="0"/>
              <a:t>23</a:t>
            </a:fld>
            <a:endParaRPr lang="zh-CN" altLang="en-US"/>
          </a:p>
        </p:txBody>
      </p:sp>
    </p:spTree>
    <p:extLst>
      <p:ext uri="{BB962C8B-B14F-4D97-AF65-F5344CB8AC3E}">
        <p14:creationId xmlns:p14="http://schemas.microsoft.com/office/powerpoint/2010/main" val="920851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ADF619B-ABC0-4D58-B867-204C729E8344}" type="slidenum">
              <a:rPr lang="zh-CN" altLang="en-US" smtClean="0"/>
              <a:t>24</a:t>
            </a:fld>
            <a:endParaRPr lang="zh-CN" altLang="en-US"/>
          </a:p>
        </p:txBody>
      </p:sp>
    </p:spTree>
    <p:extLst>
      <p:ext uri="{BB962C8B-B14F-4D97-AF65-F5344CB8AC3E}">
        <p14:creationId xmlns:p14="http://schemas.microsoft.com/office/powerpoint/2010/main" val="2851145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2A4C821-51AF-415E-BF5B-CDCDE3466362}" type="datetime1">
              <a:rPr lang="zh-CN" altLang="en-US" smtClean="0"/>
              <a:t>2024/10/30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1D91E7F-84B6-4064-9D4E-CC7D244BCA04}" type="slidenum">
              <a:rPr lang="zh-CN" altLang="en-US" smtClean="0"/>
              <a:t>‹#›</a:t>
            </a:fld>
            <a:endParaRPr lang="zh-CN" altLang="en-US"/>
          </a:p>
        </p:txBody>
      </p:sp>
    </p:spTree>
    <p:extLst>
      <p:ext uri="{BB962C8B-B14F-4D97-AF65-F5344CB8AC3E}">
        <p14:creationId xmlns:p14="http://schemas.microsoft.com/office/powerpoint/2010/main" val="31815765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2A4C821-51AF-415E-BF5B-CDCDE3466362}" type="datetime1">
              <a:rPr lang="zh-CN" altLang="en-US" smtClean="0"/>
              <a:t>2024/10/30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1D91E7F-84B6-4064-9D4E-CC7D244BCA04}" type="slidenum">
              <a:rPr lang="zh-CN" altLang="en-US" smtClean="0"/>
              <a:t>‹#›</a:t>
            </a:fld>
            <a:endParaRPr lang="zh-CN" altLang="en-US"/>
          </a:p>
        </p:txBody>
      </p:sp>
    </p:spTree>
    <p:extLst>
      <p:ext uri="{BB962C8B-B14F-4D97-AF65-F5344CB8AC3E}">
        <p14:creationId xmlns:p14="http://schemas.microsoft.com/office/powerpoint/2010/main" val="20902531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2A4C821-51AF-415E-BF5B-CDCDE3466362}" type="datetime1">
              <a:rPr lang="zh-CN" altLang="en-US" smtClean="0"/>
              <a:t>2024/10/30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1D91E7F-84B6-4064-9D4E-CC7D244BCA04}" type="slidenum">
              <a:rPr lang="zh-CN" altLang="en-US" smtClean="0"/>
              <a:t>‹#›</a:t>
            </a:fld>
            <a:endParaRPr lang="zh-CN" altLang="en-US"/>
          </a:p>
        </p:txBody>
      </p:sp>
    </p:spTree>
    <p:extLst>
      <p:ext uri="{BB962C8B-B14F-4D97-AF65-F5344CB8AC3E}">
        <p14:creationId xmlns:p14="http://schemas.microsoft.com/office/powerpoint/2010/main" val="3734623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grpSp>
        <p:nvGrpSpPr>
          <p:cNvPr id="6" name="组合 5"/>
          <p:cNvGrpSpPr/>
          <p:nvPr userDrawn="1"/>
        </p:nvGrpSpPr>
        <p:grpSpPr>
          <a:xfrm>
            <a:off x="0" y="2697654"/>
            <a:ext cx="12192000" cy="1462692"/>
            <a:chOff x="0" y="2878638"/>
            <a:chExt cx="9144000" cy="1034852"/>
          </a:xfrm>
        </p:grpSpPr>
        <p:sp>
          <p:nvSpPr>
            <p:cNvPr id="7" name="矩形 6"/>
            <p:cNvSpPr/>
            <p:nvPr/>
          </p:nvSpPr>
          <p:spPr>
            <a:xfrm>
              <a:off x="0" y="3607982"/>
              <a:ext cx="9144000" cy="305508"/>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0" y="2878638"/>
              <a:ext cx="9144000" cy="729343"/>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0" name="组合 9"/>
          <p:cNvGrpSpPr/>
          <p:nvPr userDrawn="1"/>
        </p:nvGrpSpPr>
        <p:grpSpPr>
          <a:xfrm>
            <a:off x="10936195" y="1892024"/>
            <a:ext cx="871416" cy="653562"/>
            <a:chOff x="10920675" y="2008140"/>
            <a:chExt cx="576000" cy="576000"/>
          </a:xfrm>
        </p:grpSpPr>
        <p:sp>
          <p:nvSpPr>
            <p:cNvPr id="11" name="矩形 10"/>
            <p:cNvSpPr/>
            <p:nvPr/>
          </p:nvSpPr>
          <p:spPr>
            <a:xfrm>
              <a:off x="11172675" y="2260140"/>
              <a:ext cx="324000" cy="324000"/>
            </a:xfrm>
            <a:prstGeom prst="rect">
              <a:avLst/>
            </a:prstGeom>
            <a:solidFill>
              <a:srgbClr val="870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0920675" y="2008140"/>
              <a:ext cx="252000" cy="252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4" name="Freeform 5"/>
          <p:cNvSpPr>
            <a:spLocks noEditPoints="1"/>
          </p:cNvSpPr>
          <p:nvPr userDrawn="1"/>
        </p:nvSpPr>
        <p:spPr bwMode="auto">
          <a:xfrm>
            <a:off x="11026466" y="2954360"/>
            <a:ext cx="781145" cy="516114"/>
          </a:xfrm>
          <a:custGeom>
            <a:avLst/>
            <a:gdLst>
              <a:gd name="T0" fmla="*/ 17 w 68"/>
              <a:gd name="T1" fmla="*/ 26 h 60"/>
              <a:gd name="T2" fmla="*/ 33 w 68"/>
              <a:gd name="T3" fmla="*/ 31 h 60"/>
              <a:gd name="T4" fmla="*/ 33 w 68"/>
              <a:gd name="T5" fmla="*/ 31 h 60"/>
              <a:gd name="T6" fmla="*/ 49 w 68"/>
              <a:gd name="T7" fmla="*/ 26 h 60"/>
              <a:gd name="T8" fmla="*/ 34 w 68"/>
              <a:gd name="T9" fmla="*/ 18 h 60"/>
              <a:gd name="T10" fmla="*/ 59 w 68"/>
              <a:gd name="T11" fmla="*/ 16 h 60"/>
              <a:gd name="T12" fmla="*/ 55 w 68"/>
              <a:gd name="T13" fmla="*/ 23 h 60"/>
              <a:gd name="T14" fmla="*/ 56 w 68"/>
              <a:gd name="T15" fmla="*/ 15 h 60"/>
              <a:gd name="T16" fmla="*/ 56 w 68"/>
              <a:gd name="T17" fmla="*/ 12 h 60"/>
              <a:gd name="T18" fmla="*/ 52 w 68"/>
              <a:gd name="T19" fmla="*/ 23 h 60"/>
              <a:gd name="T20" fmla="*/ 68 w 68"/>
              <a:gd name="T21" fmla="*/ 32 h 60"/>
              <a:gd name="T22" fmla="*/ 68 w 68"/>
              <a:gd name="T23" fmla="*/ 34 h 60"/>
              <a:gd name="T24" fmla="*/ 67 w 68"/>
              <a:gd name="T25" fmla="*/ 34 h 60"/>
              <a:gd name="T26" fmla="*/ 29 w 68"/>
              <a:gd name="T27" fmla="*/ 50 h 60"/>
              <a:gd name="T28" fmla="*/ 68 w 68"/>
              <a:gd name="T29" fmla="*/ 45 h 60"/>
              <a:gd name="T30" fmla="*/ 30 w 68"/>
              <a:gd name="T31" fmla="*/ 60 h 60"/>
              <a:gd name="T32" fmla="*/ 28 w 68"/>
              <a:gd name="T33" fmla="*/ 59 h 60"/>
              <a:gd name="T34" fmla="*/ 3 w 68"/>
              <a:gd name="T35" fmla="*/ 25 h 60"/>
              <a:gd name="T36" fmla="*/ 14 w 68"/>
              <a:gd name="T37" fmla="*/ 23 h 60"/>
              <a:gd name="T38" fmla="*/ 1 w 68"/>
              <a:gd name="T39" fmla="*/ 10 h 60"/>
              <a:gd name="T40" fmla="*/ 32 w 68"/>
              <a:gd name="T41" fmla="*/ 0 h 60"/>
              <a:gd name="T42" fmla="*/ 65 w 68"/>
              <a:gd name="T43" fmla="*/ 9 h 60"/>
              <a:gd name="T44" fmla="*/ 59 w 68"/>
              <a:gd name="T45" fmla="*/ 14 h 60"/>
              <a:gd name="T46" fmla="*/ 59 w 68"/>
              <a:gd name="T47" fmla="*/ 16 h 60"/>
              <a:gd name="T48" fmla="*/ 58 w 68"/>
              <a:gd name="T49" fmla="*/ 9 h 60"/>
              <a:gd name="T50" fmla="*/ 33 w 68"/>
              <a:gd name="T51" fmla="*/ 4 h 60"/>
              <a:gd name="T52" fmla="*/ 33 w 68"/>
              <a:gd name="T53" fmla="*/ 8 h 60"/>
              <a:gd name="T54" fmla="*/ 54 w 68"/>
              <a:gd name="T55" fmla="*/ 10 h 60"/>
              <a:gd name="T56" fmla="*/ 32 w 68"/>
              <a:gd name="T57" fmla="*/ 53 h 60"/>
              <a:gd name="T58" fmla="*/ 67 w 68"/>
              <a:gd name="T59" fmla="*/ 42 h 60"/>
              <a:gd name="T60" fmla="*/ 32 w 68"/>
              <a:gd name="T61" fmla="*/ 49 h 60"/>
              <a:gd name="T62" fmla="*/ 67 w 68"/>
              <a:gd name="T63" fmla="*/ 40 h 60"/>
              <a:gd name="T64" fmla="*/ 32 w 68"/>
              <a:gd name="T65" fmla="*/ 49 h 60"/>
              <a:gd name="T66" fmla="*/ 32 w 68"/>
              <a:gd name="T67" fmla="*/ 47 h 60"/>
              <a:gd name="T68" fmla="*/ 67 w 68"/>
              <a:gd name="T69"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0">
                <a:moveTo>
                  <a:pt x="17" y="14"/>
                </a:moveTo>
                <a:cubicBezTo>
                  <a:pt x="17" y="26"/>
                  <a:pt x="17" y="26"/>
                  <a:pt x="17" y="26"/>
                </a:cubicBezTo>
                <a:cubicBezTo>
                  <a:pt x="17" y="26"/>
                  <a:pt x="18" y="27"/>
                  <a:pt x="18" y="27"/>
                </a:cubicBezTo>
                <a:cubicBezTo>
                  <a:pt x="22" y="28"/>
                  <a:pt x="29" y="31"/>
                  <a:pt x="33" y="31"/>
                </a:cubicBezTo>
                <a:cubicBezTo>
                  <a:pt x="33" y="31"/>
                  <a:pt x="33" y="31"/>
                  <a:pt x="33" y="31"/>
                </a:cubicBezTo>
                <a:cubicBezTo>
                  <a:pt x="33" y="31"/>
                  <a:pt x="33" y="31"/>
                  <a:pt x="33" y="31"/>
                </a:cubicBezTo>
                <a:cubicBezTo>
                  <a:pt x="36" y="31"/>
                  <a:pt x="39" y="30"/>
                  <a:pt x="41" y="30"/>
                </a:cubicBezTo>
                <a:cubicBezTo>
                  <a:pt x="45" y="29"/>
                  <a:pt x="47" y="27"/>
                  <a:pt x="49" y="26"/>
                </a:cubicBezTo>
                <a:cubicBezTo>
                  <a:pt x="49" y="14"/>
                  <a:pt x="49" y="14"/>
                  <a:pt x="49" y="14"/>
                </a:cubicBezTo>
                <a:cubicBezTo>
                  <a:pt x="34" y="18"/>
                  <a:pt x="34" y="18"/>
                  <a:pt x="34" y="18"/>
                </a:cubicBezTo>
                <a:cubicBezTo>
                  <a:pt x="17" y="14"/>
                  <a:pt x="17" y="14"/>
                  <a:pt x="17" y="14"/>
                </a:cubicBezTo>
                <a:close/>
                <a:moveTo>
                  <a:pt x="59" y="16"/>
                </a:moveTo>
                <a:cubicBezTo>
                  <a:pt x="61" y="23"/>
                  <a:pt x="61" y="23"/>
                  <a:pt x="61" y="23"/>
                </a:cubicBezTo>
                <a:cubicBezTo>
                  <a:pt x="59" y="25"/>
                  <a:pt x="57" y="25"/>
                  <a:pt x="55" y="23"/>
                </a:cubicBezTo>
                <a:cubicBezTo>
                  <a:pt x="56" y="16"/>
                  <a:pt x="56" y="16"/>
                  <a:pt x="56" y="16"/>
                </a:cubicBezTo>
                <a:cubicBezTo>
                  <a:pt x="56" y="16"/>
                  <a:pt x="56" y="16"/>
                  <a:pt x="56" y="15"/>
                </a:cubicBezTo>
                <a:cubicBezTo>
                  <a:pt x="56" y="15"/>
                  <a:pt x="56" y="14"/>
                  <a:pt x="56" y="14"/>
                </a:cubicBezTo>
                <a:cubicBezTo>
                  <a:pt x="56" y="12"/>
                  <a:pt x="56" y="12"/>
                  <a:pt x="56" y="12"/>
                </a:cubicBezTo>
                <a:cubicBezTo>
                  <a:pt x="52" y="13"/>
                  <a:pt x="52" y="13"/>
                  <a:pt x="52" y="13"/>
                </a:cubicBezTo>
                <a:cubicBezTo>
                  <a:pt x="52" y="23"/>
                  <a:pt x="52" y="23"/>
                  <a:pt x="52" y="23"/>
                </a:cubicBezTo>
                <a:cubicBezTo>
                  <a:pt x="68" y="30"/>
                  <a:pt x="68" y="30"/>
                  <a:pt x="68" y="30"/>
                </a:cubicBezTo>
                <a:cubicBezTo>
                  <a:pt x="68" y="32"/>
                  <a:pt x="68" y="32"/>
                  <a:pt x="68" y="32"/>
                </a:cubicBezTo>
                <a:cubicBezTo>
                  <a:pt x="68" y="34"/>
                  <a:pt x="68" y="34"/>
                  <a:pt x="68" y="34"/>
                </a:cubicBezTo>
                <a:cubicBezTo>
                  <a:pt x="68" y="34"/>
                  <a:pt x="68" y="34"/>
                  <a:pt x="68" y="34"/>
                </a:cubicBezTo>
                <a:cubicBezTo>
                  <a:pt x="68" y="34"/>
                  <a:pt x="68" y="34"/>
                  <a:pt x="68" y="34"/>
                </a:cubicBezTo>
                <a:cubicBezTo>
                  <a:pt x="67" y="34"/>
                  <a:pt x="67" y="34"/>
                  <a:pt x="67" y="34"/>
                </a:cubicBezTo>
                <a:cubicBezTo>
                  <a:pt x="30" y="44"/>
                  <a:pt x="30" y="44"/>
                  <a:pt x="30" y="44"/>
                </a:cubicBezTo>
                <a:cubicBezTo>
                  <a:pt x="29" y="46"/>
                  <a:pt x="29" y="48"/>
                  <a:pt x="29" y="50"/>
                </a:cubicBezTo>
                <a:cubicBezTo>
                  <a:pt x="29" y="52"/>
                  <a:pt x="29" y="54"/>
                  <a:pt x="30" y="56"/>
                </a:cubicBezTo>
                <a:cubicBezTo>
                  <a:pt x="68" y="45"/>
                  <a:pt x="68" y="45"/>
                  <a:pt x="68" y="45"/>
                </a:cubicBezTo>
                <a:cubicBezTo>
                  <a:pt x="68" y="48"/>
                  <a:pt x="68" y="48"/>
                  <a:pt x="68" y="48"/>
                </a:cubicBezTo>
                <a:cubicBezTo>
                  <a:pt x="30" y="60"/>
                  <a:pt x="30" y="60"/>
                  <a:pt x="30" y="60"/>
                </a:cubicBezTo>
                <a:cubicBezTo>
                  <a:pt x="29" y="60"/>
                  <a:pt x="29" y="60"/>
                  <a:pt x="29" y="60"/>
                </a:cubicBezTo>
                <a:cubicBezTo>
                  <a:pt x="28" y="59"/>
                  <a:pt x="28" y="59"/>
                  <a:pt x="28" y="59"/>
                </a:cubicBezTo>
                <a:cubicBezTo>
                  <a:pt x="3" y="38"/>
                  <a:pt x="3" y="38"/>
                  <a:pt x="3" y="38"/>
                </a:cubicBezTo>
                <a:cubicBezTo>
                  <a:pt x="2" y="34"/>
                  <a:pt x="1" y="30"/>
                  <a:pt x="3" y="25"/>
                </a:cubicBezTo>
                <a:cubicBezTo>
                  <a:pt x="3" y="25"/>
                  <a:pt x="3" y="25"/>
                  <a:pt x="3" y="25"/>
                </a:cubicBezTo>
                <a:cubicBezTo>
                  <a:pt x="14" y="23"/>
                  <a:pt x="14" y="23"/>
                  <a:pt x="14" y="23"/>
                </a:cubicBezTo>
                <a:cubicBezTo>
                  <a:pt x="14" y="13"/>
                  <a:pt x="14" y="13"/>
                  <a:pt x="14" y="13"/>
                </a:cubicBezTo>
                <a:cubicBezTo>
                  <a:pt x="1" y="10"/>
                  <a:pt x="1" y="10"/>
                  <a:pt x="1" y="10"/>
                </a:cubicBezTo>
                <a:cubicBezTo>
                  <a:pt x="0" y="8"/>
                  <a:pt x="0" y="8"/>
                  <a:pt x="0" y="8"/>
                </a:cubicBezTo>
                <a:cubicBezTo>
                  <a:pt x="32" y="0"/>
                  <a:pt x="32" y="0"/>
                  <a:pt x="32" y="0"/>
                </a:cubicBezTo>
                <a:cubicBezTo>
                  <a:pt x="65" y="7"/>
                  <a:pt x="65" y="7"/>
                  <a:pt x="65" y="7"/>
                </a:cubicBezTo>
                <a:cubicBezTo>
                  <a:pt x="65" y="9"/>
                  <a:pt x="65" y="9"/>
                  <a:pt x="65" y="9"/>
                </a:cubicBezTo>
                <a:cubicBezTo>
                  <a:pt x="59" y="11"/>
                  <a:pt x="59" y="11"/>
                  <a:pt x="59" y="11"/>
                </a:cubicBezTo>
                <a:cubicBezTo>
                  <a:pt x="59" y="14"/>
                  <a:pt x="59" y="14"/>
                  <a:pt x="59" y="14"/>
                </a:cubicBezTo>
                <a:cubicBezTo>
                  <a:pt x="59" y="14"/>
                  <a:pt x="59" y="15"/>
                  <a:pt x="59" y="15"/>
                </a:cubicBezTo>
                <a:cubicBezTo>
                  <a:pt x="59" y="16"/>
                  <a:pt x="59" y="16"/>
                  <a:pt x="59" y="16"/>
                </a:cubicBezTo>
                <a:close/>
                <a:moveTo>
                  <a:pt x="54" y="10"/>
                </a:moveTo>
                <a:cubicBezTo>
                  <a:pt x="58" y="9"/>
                  <a:pt x="58" y="9"/>
                  <a:pt x="58" y="9"/>
                </a:cubicBezTo>
                <a:cubicBezTo>
                  <a:pt x="36" y="5"/>
                  <a:pt x="36" y="5"/>
                  <a:pt x="36" y="5"/>
                </a:cubicBezTo>
                <a:cubicBezTo>
                  <a:pt x="36" y="4"/>
                  <a:pt x="34" y="4"/>
                  <a:pt x="33" y="4"/>
                </a:cubicBezTo>
                <a:cubicBezTo>
                  <a:pt x="31" y="4"/>
                  <a:pt x="29" y="5"/>
                  <a:pt x="29" y="6"/>
                </a:cubicBezTo>
                <a:cubicBezTo>
                  <a:pt x="29" y="7"/>
                  <a:pt x="31" y="8"/>
                  <a:pt x="33" y="8"/>
                </a:cubicBezTo>
                <a:cubicBezTo>
                  <a:pt x="34" y="8"/>
                  <a:pt x="35" y="8"/>
                  <a:pt x="36" y="7"/>
                </a:cubicBezTo>
                <a:cubicBezTo>
                  <a:pt x="54" y="10"/>
                  <a:pt x="54" y="10"/>
                  <a:pt x="54" y="10"/>
                </a:cubicBezTo>
                <a:close/>
                <a:moveTo>
                  <a:pt x="32" y="52"/>
                </a:moveTo>
                <a:cubicBezTo>
                  <a:pt x="32" y="53"/>
                  <a:pt x="32" y="53"/>
                  <a:pt x="32" y="53"/>
                </a:cubicBezTo>
                <a:cubicBezTo>
                  <a:pt x="67" y="43"/>
                  <a:pt x="67" y="43"/>
                  <a:pt x="67" y="43"/>
                </a:cubicBezTo>
                <a:cubicBezTo>
                  <a:pt x="67" y="42"/>
                  <a:pt x="67" y="42"/>
                  <a:pt x="67" y="42"/>
                </a:cubicBezTo>
                <a:cubicBezTo>
                  <a:pt x="32" y="52"/>
                  <a:pt x="32" y="52"/>
                  <a:pt x="32" y="52"/>
                </a:cubicBezTo>
                <a:close/>
                <a:moveTo>
                  <a:pt x="32" y="49"/>
                </a:moveTo>
                <a:cubicBezTo>
                  <a:pt x="32" y="49"/>
                  <a:pt x="32" y="49"/>
                  <a:pt x="32" y="49"/>
                </a:cubicBezTo>
                <a:cubicBezTo>
                  <a:pt x="67" y="40"/>
                  <a:pt x="67" y="40"/>
                  <a:pt x="67" y="40"/>
                </a:cubicBezTo>
                <a:cubicBezTo>
                  <a:pt x="67" y="39"/>
                  <a:pt x="67" y="39"/>
                  <a:pt x="67" y="39"/>
                </a:cubicBezTo>
                <a:cubicBezTo>
                  <a:pt x="32" y="49"/>
                  <a:pt x="32" y="49"/>
                  <a:pt x="32" y="49"/>
                </a:cubicBezTo>
                <a:close/>
                <a:moveTo>
                  <a:pt x="31" y="46"/>
                </a:moveTo>
                <a:cubicBezTo>
                  <a:pt x="32" y="47"/>
                  <a:pt x="32" y="47"/>
                  <a:pt x="32" y="47"/>
                </a:cubicBezTo>
                <a:cubicBezTo>
                  <a:pt x="67" y="37"/>
                  <a:pt x="67" y="37"/>
                  <a:pt x="67" y="37"/>
                </a:cubicBezTo>
                <a:cubicBezTo>
                  <a:pt x="67" y="36"/>
                  <a:pt x="67" y="36"/>
                  <a:pt x="67" y="36"/>
                </a:cubicBezTo>
                <a:lnTo>
                  <a:pt x="31" y="46"/>
                </a:ln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20" name="文本占位符 19"/>
          <p:cNvSpPr>
            <a:spLocks noGrp="1"/>
          </p:cNvSpPr>
          <p:nvPr>
            <p:ph type="body" sz="quarter" idx="10"/>
          </p:nvPr>
        </p:nvSpPr>
        <p:spPr>
          <a:xfrm>
            <a:off x="2587484" y="2695225"/>
            <a:ext cx="8438981" cy="1030876"/>
          </a:xfrm>
        </p:spPr>
        <p:txBody>
          <a:bodyPr anchor="ctr"/>
          <a:lstStyle>
            <a:lvl1pPr marL="0" indent="0" algn="ctr">
              <a:lnSpc>
                <a:spcPct val="100000"/>
              </a:lnSpc>
              <a:spcBef>
                <a:spcPts val="0"/>
              </a:spcBef>
              <a:buNone/>
              <a:defRPr b="1" i="0" baseline="0">
                <a:solidFill>
                  <a:schemeClr val="bg1"/>
                </a:solidFill>
              </a:defRPr>
            </a:lvl1pPr>
          </a:lstStyle>
          <a:p>
            <a:pPr lvl="0"/>
            <a:endParaRPr lang="zh-CN" altLang="en-US" dirty="0"/>
          </a:p>
        </p:txBody>
      </p:sp>
      <p:sp>
        <p:nvSpPr>
          <p:cNvPr id="21" name="文本占位符 19"/>
          <p:cNvSpPr>
            <a:spLocks noGrp="1"/>
          </p:cNvSpPr>
          <p:nvPr>
            <p:ph type="body" sz="quarter" idx="11"/>
          </p:nvPr>
        </p:nvSpPr>
        <p:spPr>
          <a:xfrm>
            <a:off x="2587484" y="3738042"/>
            <a:ext cx="8438981" cy="422304"/>
          </a:xfrm>
        </p:spPr>
        <p:txBody>
          <a:bodyPr anchor="ctr">
            <a:normAutofit/>
          </a:bodyPr>
          <a:lstStyle>
            <a:lvl1pPr marL="0" indent="0" algn="ctr">
              <a:lnSpc>
                <a:spcPct val="100000"/>
              </a:lnSpc>
              <a:spcBef>
                <a:spcPts val="0"/>
              </a:spcBef>
              <a:buNone/>
              <a:defRPr sz="1800" baseline="0">
                <a:solidFill>
                  <a:schemeClr val="bg1"/>
                </a:solidFill>
              </a:defRPr>
            </a:lvl1pPr>
          </a:lstStyle>
          <a:p>
            <a:pPr lvl="0"/>
            <a:endParaRPr lang="zh-CN" altLang="en-US" dirty="0"/>
          </a:p>
        </p:txBody>
      </p:sp>
      <p:sp>
        <p:nvSpPr>
          <p:cNvPr id="23" name="文本占位符 22"/>
          <p:cNvSpPr>
            <a:spLocks noGrp="1"/>
          </p:cNvSpPr>
          <p:nvPr>
            <p:ph type="body" sz="quarter" idx="12"/>
          </p:nvPr>
        </p:nvSpPr>
        <p:spPr>
          <a:xfrm>
            <a:off x="6658709" y="4846566"/>
            <a:ext cx="5148903" cy="914400"/>
          </a:xfrm>
        </p:spPr>
        <p:txBody>
          <a:bodyPr>
            <a:normAutofit/>
          </a:bodyPr>
          <a:lstStyle>
            <a:lvl1pPr marL="0" indent="0" algn="r">
              <a:lnSpc>
                <a:spcPct val="100000"/>
              </a:lnSpc>
              <a:spcBef>
                <a:spcPts val="0"/>
              </a:spcBef>
              <a:buNone/>
              <a:defRPr sz="1800"/>
            </a:lvl1pPr>
          </a:lstStyle>
          <a:p>
            <a:pPr lvl="0"/>
            <a:endParaRPr lang="zh-CN" altLang="en-US" dirty="0"/>
          </a:p>
        </p:txBody>
      </p:sp>
      <p:pic>
        <p:nvPicPr>
          <p:cNvPr id="13" name="图片 12">
            <a:extLst>
              <a:ext uri="{FF2B5EF4-FFF2-40B4-BE49-F238E27FC236}">
                <a16:creationId xmlns:a16="http://schemas.microsoft.com/office/drawing/2014/main" id="{85A443C8-F527-4088-972A-1B628FCB184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388" y="2434992"/>
            <a:ext cx="1652321" cy="2070964"/>
          </a:xfrm>
          <a:prstGeom prst="rect">
            <a:avLst/>
          </a:prstGeom>
        </p:spPr>
      </p:pic>
    </p:spTree>
    <p:extLst>
      <p:ext uri="{BB962C8B-B14F-4D97-AF65-F5344CB8AC3E}">
        <p14:creationId xmlns:p14="http://schemas.microsoft.com/office/powerpoint/2010/main" val="743849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
    <p:spTree>
      <p:nvGrpSpPr>
        <p:cNvPr id="1" name=""/>
        <p:cNvGrpSpPr/>
        <p:nvPr/>
      </p:nvGrpSpPr>
      <p:grpSpPr>
        <a:xfrm>
          <a:off x="0" y="0"/>
          <a:ext cx="0" cy="0"/>
          <a:chOff x="0" y="0"/>
          <a:chExt cx="0" cy="0"/>
        </a:xfrm>
      </p:grpSpPr>
      <p:sp>
        <p:nvSpPr>
          <p:cNvPr id="9" name="矩形 8"/>
          <p:cNvSpPr/>
          <p:nvPr userDrawn="1"/>
        </p:nvSpPr>
        <p:spPr>
          <a:xfrm>
            <a:off x="11126957" y="6320412"/>
            <a:ext cx="739436" cy="537587"/>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灯片编号占位符 15"/>
          <p:cNvSpPr>
            <a:spLocks noGrp="1"/>
          </p:cNvSpPr>
          <p:nvPr>
            <p:ph type="sldNum" sz="quarter" idx="12"/>
          </p:nvPr>
        </p:nvSpPr>
        <p:spPr>
          <a:xfrm>
            <a:off x="10801349" y="6406644"/>
            <a:ext cx="1390651" cy="365125"/>
          </a:xfrm>
        </p:spPr>
        <p:txBody>
          <a:bodyPr/>
          <a:lstStyle>
            <a:lvl1pPr algn="ctr">
              <a:defRPr sz="2000" b="1">
                <a:solidFill>
                  <a:schemeClr val="bg1"/>
                </a:solidFill>
              </a:defRPr>
            </a:lvl1pPr>
          </a:lstStyle>
          <a:p>
            <a:fld id="{51D91E7F-84B6-4064-9D4E-CC7D244BCA04}" type="slidenum">
              <a:rPr lang="zh-CN" altLang="en-US" smtClean="0"/>
              <a:t>‹#›</a:t>
            </a:fld>
            <a:endParaRPr lang="zh-CN" altLang="en-US"/>
          </a:p>
        </p:txBody>
      </p:sp>
      <p:grpSp>
        <p:nvGrpSpPr>
          <p:cNvPr id="13" name="组合 12"/>
          <p:cNvGrpSpPr/>
          <p:nvPr userDrawn="1"/>
        </p:nvGrpSpPr>
        <p:grpSpPr>
          <a:xfrm>
            <a:off x="160768" y="120576"/>
            <a:ext cx="871416" cy="653562"/>
            <a:chOff x="10920675" y="2008140"/>
            <a:chExt cx="576000" cy="576000"/>
          </a:xfrm>
        </p:grpSpPr>
        <p:sp>
          <p:nvSpPr>
            <p:cNvPr id="14" name="矩形 13"/>
            <p:cNvSpPr/>
            <p:nvPr/>
          </p:nvSpPr>
          <p:spPr>
            <a:xfrm>
              <a:off x="11172675" y="2260140"/>
              <a:ext cx="324000" cy="324000"/>
            </a:xfrm>
            <a:prstGeom prst="rect">
              <a:avLst/>
            </a:prstGeom>
            <a:solidFill>
              <a:srgbClr val="870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矩形 14"/>
            <p:cNvSpPr/>
            <p:nvPr/>
          </p:nvSpPr>
          <p:spPr>
            <a:xfrm>
              <a:off x="10920675" y="2008140"/>
              <a:ext cx="252000" cy="252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7" name="文本占位符 16"/>
          <p:cNvSpPr>
            <a:spLocks noGrp="1"/>
          </p:cNvSpPr>
          <p:nvPr>
            <p:ph type="body" sz="quarter" idx="13"/>
          </p:nvPr>
        </p:nvSpPr>
        <p:spPr>
          <a:xfrm>
            <a:off x="1032184" y="328713"/>
            <a:ext cx="10834208" cy="523220"/>
          </a:xfrm>
        </p:spPr>
        <p:txBody>
          <a:bodyPr wrap="square" anchor="t" anchorCtr="0">
            <a:spAutoFit/>
          </a:bodyPr>
          <a:lstStyle>
            <a:lvl1pPr marL="0" indent="0">
              <a:lnSpc>
                <a:spcPct val="100000"/>
              </a:lnSpc>
              <a:spcBef>
                <a:spcPts val="0"/>
              </a:spcBef>
              <a:buNone/>
              <a:defRPr b="1" i="0" baseline="0"/>
            </a:lvl1pPr>
          </a:lstStyle>
          <a:p>
            <a:pPr lvl="0"/>
            <a:endParaRPr lang="zh-CN" altLang="en-US" dirty="0"/>
          </a:p>
        </p:txBody>
      </p:sp>
      <p:pic>
        <p:nvPicPr>
          <p:cNvPr id="10" name="图片 9">
            <a:extLst>
              <a:ext uri="{FF2B5EF4-FFF2-40B4-BE49-F238E27FC236}">
                <a16:creationId xmlns:a16="http://schemas.microsoft.com/office/drawing/2014/main" id="{26991063-E634-4E39-A87D-9AB781C94A8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0576" y="6406643"/>
            <a:ext cx="1148151" cy="365126"/>
          </a:xfrm>
          <a:prstGeom prst="rect">
            <a:avLst/>
          </a:prstGeom>
        </p:spPr>
      </p:pic>
    </p:spTree>
    <p:extLst>
      <p:ext uri="{BB962C8B-B14F-4D97-AF65-F5344CB8AC3E}">
        <p14:creationId xmlns:p14="http://schemas.microsoft.com/office/powerpoint/2010/main" val="27737355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2A4C821-51AF-415E-BF5B-CDCDE3466362}" type="datetime1">
              <a:rPr lang="zh-CN" altLang="en-US" smtClean="0"/>
              <a:t>2024/10/30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1D91E7F-84B6-4064-9D4E-CC7D244BCA04}" type="slidenum">
              <a:rPr lang="zh-CN" altLang="en-US" smtClean="0"/>
              <a:t>‹#›</a:t>
            </a:fld>
            <a:endParaRPr lang="zh-CN" altLang="en-US"/>
          </a:p>
        </p:txBody>
      </p:sp>
    </p:spTree>
    <p:extLst>
      <p:ext uri="{BB962C8B-B14F-4D97-AF65-F5344CB8AC3E}">
        <p14:creationId xmlns:p14="http://schemas.microsoft.com/office/powerpoint/2010/main" val="2591350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2A4C821-51AF-415E-BF5B-CDCDE3466362}" type="datetime1">
              <a:rPr lang="zh-CN" altLang="en-US" smtClean="0"/>
              <a:t>2024/10/30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1D91E7F-84B6-4064-9D4E-CC7D244BCA04}" type="slidenum">
              <a:rPr lang="zh-CN" altLang="en-US" smtClean="0"/>
              <a:t>‹#›</a:t>
            </a:fld>
            <a:endParaRPr lang="zh-CN" altLang="en-US"/>
          </a:p>
        </p:txBody>
      </p:sp>
    </p:spTree>
    <p:extLst>
      <p:ext uri="{BB962C8B-B14F-4D97-AF65-F5344CB8AC3E}">
        <p14:creationId xmlns:p14="http://schemas.microsoft.com/office/powerpoint/2010/main" val="4853443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2A4C821-51AF-415E-BF5B-CDCDE3466362}" type="datetime1">
              <a:rPr lang="zh-CN" altLang="en-US" smtClean="0"/>
              <a:t>2024/10/30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1D91E7F-84B6-4064-9D4E-CC7D244BCA04}" type="slidenum">
              <a:rPr lang="zh-CN" altLang="en-US" smtClean="0"/>
              <a:t>‹#›</a:t>
            </a:fld>
            <a:endParaRPr lang="zh-CN" altLang="en-US"/>
          </a:p>
        </p:txBody>
      </p:sp>
    </p:spTree>
    <p:extLst>
      <p:ext uri="{BB962C8B-B14F-4D97-AF65-F5344CB8AC3E}">
        <p14:creationId xmlns:p14="http://schemas.microsoft.com/office/powerpoint/2010/main" val="18394884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2A4C821-51AF-415E-BF5B-CDCDE3466362}" type="datetime1">
              <a:rPr lang="zh-CN" altLang="en-US" smtClean="0"/>
              <a:t>2024/10/30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1D91E7F-84B6-4064-9D4E-CC7D244BCA04}" type="slidenum">
              <a:rPr lang="zh-CN" altLang="en-US" smtClean="0"/>
              <a:t>‹#›</a:t>
            </a:fld>
            <a:endParaRPr lang="zh-CN" altLang="en-US"/>
          </a:p>
        </p:txBody>
      </p:sp>
    </p:spTree>
    <p:extLst>
      <p:ext uri="{BB962C8B-B14F-4D97-AF65-F5344CB8AC3E}">
        <p14:creationId xmlns:p14="http://schemas.microsoft.com/office/powerpoint/2010/main" val="753925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2A4C821-51AF-415E-BF5B-CDCDE3466362}" type="datetime1">
              <a:rPr lang="zh-CN" altLang="en-US" smtClean="0"/>
              <a:t>2024/10/30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1D91E7F-84B6-4064-9D4E-CC7D244BCA04}" type="slidenum">
              <a:rPr lang="zh-CN" altLang="en-US" smtClean="0"/>
              <a:t>‹#›</a:t>
            </a:fld>
            <a:endParaRPr lang="zh-CN" altLang="en-US"/>
          </a:p>
        </p:txBody>
      </p:sp>
    </p:spTree>
    <p:extLst>
      <p:ext uri="{BB962C8B-B14F-4D97-AF65-F5344CB8AC3E}">
        <p14:creationId xmlns:p14="http://schemas.microsoft.com/office/powerpoint/2010/main" val="21689688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4730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2A4C821-51AF-415E-BF5B-CDCDE3466362}" type="datetime1">
              <a:rPr lang="zh-CN" altLang="en-US" smtClean="0"/>
              <a:t>2024/10/30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1D91E7F-84B6-4064-9D4E-CC7D244BCA04}" type="slidenum">
              <a:rPr lang="zh-CN" altLang="en-US" smtClean="0"/>
              <a:t>‹#›</a:t>
            </a:fld>
            <a:endParaRPr lang="zh-CN" altLang="en-US"/>
          </a:p>
        </p:txBody>
      </p:sp>
    </p:spTree>
    <p:extLst>
      <p:ext uri="{BB962C8B-B14F-4D97-AF65-F5344CB8AC3E}">
        <p14:creationId xmlns:p14="http://schemas.microsoft.com/office/powerpoint/2010/main" val="9262250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2A4C821-51AF-415E-BF5B-CDCDE3466362}" type="datetime1">
              <a:rPr lang="zh-CN" altLang="en-US" smtClean="0"/>
              <a:t>2024/10/30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1D91E7F-84B6-4064-9D4E-CC7D244BCA04}" type="slidenum">
              <a:rPr lang="zh-CN" altLang="en-US" smtClean="0"/>
              <a:t>‹#›</a:t>
            </a:fld>
            <a:endParaRPr lang="zh-CN" altLang="en-US"/>
          </a:p>
        </p:txBody>
      </p:sp>
    </p:spTree>
    <p:extLst>
      <p:ext uri="{BB962C8B-B14F-4D97-AF65-F5344CB8AC3E}">
        <p14:creationId xmlns:p14="http://schemas.microsoft.com/office/powerpoint/2010/main" val="12753661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A4C821-51AF-415E-BF5B-CDCDE3466362}" type="datetime1">
              <a:rPr lang="zh-CN" altLang="en-US" smtClean="0"/>
              <a:t>2024/10/30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91E7F-84B6-4064-9D4E-CC7D244BCA04}" type="slidenum">
              <a:rPr lang="zh-CN" altLang="en-US" smtClean="0"/>
              <a:t>‹#›</a:t>
            </a:fld>
            <a:endParaRPr lang="zh-CN" altLang="en-US"/>
          </a:p>
        </p:txBody>
      </p:sp>
    </p:spTree>
    <p:extLst>
      <p:ext uri="{BB962C8B-B14F-4D97-AF65-F5344CB8AC3E}">
        <p14:creationId xmlns:p14="http://schemas.microsoft.com/office/powerpoint/2010/main" val="2533195444"/>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8" r:id="rId13"/>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chart" Target="../charts/char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title" idx="4294967295"/>
          </p:nvPr>
        </p:nvSpPr>
        <p:spPr>
          <a:xfrm>
            <a:off x="1914525" y="2719388"/>
            <a:ext cx="9205913" cy="10302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3200" b="1"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Arial" panose="020B0604020202020204" pitchFamily="34" charset="0"/>
              </a:rPr>
              <a:t>大模型辅助软件开发</a:t>
            </a:r>
            <a:endParaRPr kumimoji="0" lang="en-US" altLang="zh-CN" sz="3200" b="1"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Arial" panose="020B0604020202020204" pitchFamily="34" charset="0"/>
            </a:endParaRPr>
          </a:p>
        </p:txBody>
      </p:sp>
      <p:sp>
        <p:nvSpPr>
          <p:cNvPr id="6" name="文本占位符 5">
            <a:extLst>
              <a:ext uri="{FF2B5EF4-FFF2-40B4-BE49-F238E27FC236}">
                <a16:creationId xmlns:a16="http://schemas.microsoft.com/office/drawing/2014/main" id="{4377F888-955A-4A83-B583-E053959CF388}"/>
              </a:ext>
            </a:extLst>
          </p:cNvPr>
          <p:cNvSpPr txBox="1">
            <a:spLocks/>
          </p:cNvSpPr>
          <p:nvPr/>
        </p:nvSpPr>
        <p:spPr>
          <a:xfrm>
            <a:off x="7399413" y="4747446"/>
            <a:ext cx="4792587" cy="685800"/>
          </a:xfrm>
          <a:prstGeom prst="rect">
            <a:avLst/>
          </a:prstGeom>
        </p:spPr>
        <p:txBody>
          <a:bodyPr vert="horz" lIns="91440" tIns="45720" rIns="91440" bIns="45720" rtlCol="0">
            <a:normAutofit fontScale="92500"/>
          </a:bodyPr>
          <a:lstStyle>
            <a:lvl1pPr marL="0" indent="0" algn="r" defTabSz="914400" rtl="0" eaLnBrk="1" latinLnBrk="0" hangingPunct="1">
              <a:lnSpc>
                <a:spcPct val="100000"/>
              </a:lnSpc>
              <a:spcBef>
                <a:spcPts val="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2800" dirty="0">
                <a:ea typeface="隶书" panose="02010509060101010101" pitchFamily="49" charset="-122"/>
                <a:cs typeface="Calibri" panose="020F0502020204030204" charset="0"/>
              </a:rPr>
              <a:t>南京大学软件研发效能实验室</a:t>
            </a:r>
            <a:endParaRPr lang="en-US" altLang="zh-CN" sz="2800" dirty="0">
              <a:ea typeface="隶书" panose="02010509060101010101" pitchFamily="49" charset="-122"/>
              <a:cs typeface="Calibri" panose="020F0502020204030204" charset="0"/>
            </a:endParaRPr>
          </a:p>
          <a:p>
            <a:pPr algn="ctr"/>
            <a:endParaRPr lang="zh-CN" altLang="en-US" dirty="0">
              <a:latin typeface="Times New Roman" panose="02020603050405020304" pitchFamily="36" charset="0"/>
              <a:ea typeface="+mj-ea"/>
              <a:cs typeface="Times New Roman" panose="02020603050405020304" pitchFamily="36" charset="0"/>
            </a:endParaRPr>
          </a:p>
        </p:txBody>
      </p:sp>
      <p:pic>
        <p:nvPicPr>
          <p:cNvPr id="8" name="图片 7">
            <a:extLst>
              <a:ext uri="{FF2B5EF4-FFF2-40B4-BE49-F238E27FC236}">
                <a16:creationId xmlns:a16="http://schemas.microsoft.com/office/drawing/2014/main" id="{0E1154C6-1997-41C8-AFF5-55B4FACF8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370" y="5537325"/>
            <a:ext cx="2857500" cy="476250"/>
          </a:xfrm>
          <a:prstGeom prst="rect">
            <a:avLst/>
          </a:prstGeom>
        </p:spPr>
      </p:pic>
      <p:sp>
        <p:nvSpPr>
          <p:cNvPr id="3" name="文本占位符 1">
            <a:extLst>
              <a:ext uri="{FF2B5EF4-FFF2-40B4-BE49-F238E27FC236}">
                <a16:creationId xmlns:a16="http://schemas.microsoft.com/office/drawing/2014/main" id="{85D2894F-5584-9991-09CD-BFBA30F63556}"/>
              </a:ext>
            </a:extLst>
          </p:cNvPr>
          <p:cNvSpPr txBox="1">
            <a:spLocks/>
          </p:cNvSpPr>
          <p:nvPr/>
        </p:nvSpPr>
        <p:spPr>
          <a:xfrm>
            <a:off x="9363012" y="3429000"/>
            <a:ext cx="2913545" cy="1030605"/>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2800" b="1" i="0"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Cambria Math" panose="02040503050406030204" pitchFamily="18" charset="0"/>
                <a:ea typeface="Cambria Math" panose="02040503050406030204" pitchFamily="18" charset="0"/>
                <a:cs typeface="Arial" panose="020B0604020202020204" pitchFamily="34" charset="0"/>
              </a:rPr>
              <a:t>2024-10-30</a:t>
            </a:r>
          </a:p>
        </p:txBody>
      </p:sp>
      <p:sp>
        <p:nvSpPr>
          <p:cNvPr id="4" name="文本占位符 5">
            <a:extLst>
              <a:ext uri="{FF2B5EF4-FFF2-40B4-BE49-F238E27FC236}">
                <a16:creationId xmlns:a16="http://schemas.microsoft.com/office/drawing/2014/main" id="{DC042201-1964-0590-4A83-B196AE021A6C}"/>
              </a:ext>
            </a:extLst>
          </p:cNvPr>
          <p:cNvSpPr txBox="1">
            <a:spLocks/>
          </p:cNvSpPr>
          <p:nvPr/>
        </p:nvSpPr>
        <p:spPr>
          <a:xfrm>
            <a:off x="9934225" y="4151570"/>
            <a:ext cx="1771117" cy="685800"/>
          </a:xfrm>
          <a:prstGeom prst="rect">
            <a:avLst/>
          </a:prstGeom>
        </p:spPr>
        <p:txBody>
          <a:bodyPr vert="horz" lIns="91440" tIns="45720" rIns="91440" bIns="45720" rtlCol="0">
            <a:normAutofit/>
          </a:bodyPr>
          <a:lstStyle>
            <a:lvl1pPr marL="0" indent="0" algn="r" defTabSz="914400" rtl="0" eaLnBrk="1" latinLnBrk="0" hangingPunct="1">
              <a:lnSpc>
                <a:spcPct val="100000"/>
              </a:lnSpc>
              <a:spcBef>
                <a:spcPts val="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2400" dirty="0">
                <a:ea typeface="隶书" panose="02010509060101010101" pitchFamily="49" charset="-122"/>
                <a:cs typeface="Calibri" panose="020F0502020204030204" charset="0"/>
              </a:rPr>
              <a:t>于永达</a:t>
            </a:r>
            <a:endParaRPr lang="zh-CN" altLang="en-US" sz="1600" dirty="0">
              <a:latin typeface="Times New Roman" panose="02020603050405020304" pitchFamily="36" charset="0"/>
              <a:ea typeface="+mj-ea"/>
              <a:cs typeface="Times New Roman" panose="02020603050405020304" pitchFamily="36"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B4C9C0-7013-F2D0-752A-E3D42BDB6DDB}"/>
              </a:ext>
            </a:extLst>
          </p:cNvPr>
          <p:cNvSpPr>
            <a:spLocks noGrp="1"/>
          </p:cNvSpPr>
          <p:nvPr>
            <p:ph type="sldNum" sz="quarter" idx="12"/>
          </p:nvPr>
        </p:nvSpPr>
        <p:spPr/>
        <p:txBody>
          <a:bodyPr/>
          <a:lstStyle/>
          <a:p>
            <a:fld id="{51D91E7F-84B6-4064-9D4E-CC7D244BCA04}" type="slidenum">
              <a:rPr lang="zh-CN" altLang="en-US" smtClean="0"/>
              <a:t>10</a:t>
            </a:fld>
            <a:endParaRPr lang="zh-CN" altLang="en-US"/>
          </a:p>
        </p:txBody>
      </p:sp>
      <p:sp>
        <p:nvSpPr>
          <p:cNvPr id="3" name="文本占位符 2">
            <a:extLst>
              <a:ext uri="{FF2B5EF4-FFF2-40B4-BE49-F238E27FC236}">
                <a16:creationId xmlns:a16="http://schemas.microsoft.com/office/drawing/2014/main" id="{00791C03-5370-3647-6D78-C43F1CC5F50F}"/>
              </a:ext>
            </a:extLst>
          </p:cNvPr>
          <p:cNvSpPr>
            <a:spLocks noGrp="1"/>
          </p:cNvSpPr>
          <p:nvPr>
            <p:ph type="title" idx="4294967295"/>
          </p:nvPr>
        </p:nvSpPr>
        <p:spPr>
          <a:xfrm>
            <a:off x="1042988" y="419100"/>
            <a:ext cx="10833100" cy="4000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2000" dirty="0">
                <a:latin typeface="微软雅黑" panose="020B0503020204020204" pitchFamily="34" charset="-122"/>
                <a:ea typeface="微软雅黑" panose="020B0503020204020204" pitchFamily="34" charset="-122"/>
                <a:cs typeface="+mn-cs"/>
              </a:rPr>
              <a:t>大模型辅助</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软件工程任务 </a:t>
            </a: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lang="zh-CN" altLang="en-US" sz="2000" dirty="0">
                <a:latin typeface="微软雅黑" panose="020B0503020204020204" pitchFamily="34" charset="-122"/>
                <a:ea typeface="微软雅黑" panose="020B0503020204020204" pitchFamily="34" charset="-122"/>
                <a:cs typeface="+mn-cs"/>
              </a:rPr>
              <a:t>代码评审</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4DC93CE2-5673-9E33-51A9-E570681B2316}"/>
              </a:ext>
            </a:extLst>
          </p:cNvPr>
          <p:cNvSpPr txBox="1"/>
          <p:nvPr/>
        </p:nvSpPr>
        <p:spPr>
          <a:xfrm>
            <a:off x="410497" y="2447018"/>
            <a:ext cx="3460167" cy="313932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给定代码变更检查代码变更带来的问题。</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通常来说，代码评审是代码问题的最后一道防线。</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代码评审包括各种问题的检查，多且杂。</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
        <p:nvSpPr>
          <p:cNvPr id="5" name="文本占位符 2">
            <a:extLst>
              <a:ext uri="{FF2B5EF4-FFF2-40B4-BE49-F238E27FC236}">
                <a16:creationId xmlns:a16="http://schemas.microsoft.com/office/drawing/2014/main" id="{C4D792E3-1D0C-7EF6-D840-91510169E26C}"/>
              </a:ext>
            </a:extLst>
          </p:cNvPr>
          <p:cNvSpPr txBox="1">
            <a:spLocks/>
          </p:cNvSpPr>
          <p:nvPr/>
        </p:nvSpPr>
        <p:spPr>
          <a:xfrm>
            <a:off x="6189996" y="6038850"/>
            <a:ext cx="3841388"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Font typeface="Arial" panose="020B0604020202020204" pitchFamily="34" charset="0"/>
              <a:buNone/>
              <a:defRPr/>
            </a:pPr>
            <a:r>
              <a:rPr lang="zh-CN" altLang="en-US" sz="1800" dirty="0">
                <a:latin typeface="微软雅黑" panose="020B0503020204020204" pitchFamily="34" charset="-122"/>
                <a:ea typeface="微软雅黑" panose="020B0503020204020204" pitchFamily="34" charset="-122"/>
                <a:cs typeface="+mn-cs"/>
              </a:rPr>
              <a:t>大模型 </a:t>
            </a:r>
            <a:r>
              <a:rPr lang="en-US" altLang="zh-CN" sz="1800" dirty="0">
                <a:latin typeface="微软雅黑" panose="020B0503020204020204" pitchFamily="34" charset="-122"/>
                <a:ea typeface="微软雅黑" panose="020B0503020204020204" pitchFamily="34" charset="-122"/>
                <a:cs typeface="+mn-cs"/>
              </a:rPr>
              <a:t>Code Review </a:t>
            </a:r>
            <a:r>
              <a:rPr lang="zh-CN" altLang="en-US" sz="1800" dirty="0">
                <a:latin typeface="微软雅黑" panose="020B0503020204020204" pitchFamily="34" charset="-122"/>
                <a:ea typeface="微软雅黑" panose="020B0503020204020204" pitchFamily="34" charset="-122"/>
                <a:cs typeface="+mn-cs"/>
              </a:rPr>
              <a:t>示例</a:t>
            </a:r>
          </a:p>
        </p:txBody>
      </p:sp>
      <p:pic>
        <p:nvPicPr>
          <p:cNvPr id="4" name="207372123-46d7ee8c-bd3e-4272-8ccb-4639f9f71458">
            <a:hlinkClick r:id="" action="ppaction://media"/>
            <a:extLst>
              <a:ext uri="{FF2B5EF4-FFF2-40B4-BE49-F238E27FC236}">
                <a16:creationId xmlns:a16="http://schemas.microsoft.com/office/drawing/2014/main" id="{AA02D4D5-AE95-BD26-F21B-D6FA0651AB8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05431" y="1016783"/>
            <a:ext cx="7807542" cy="4824434"/>
          </a:xfrm>
          <a:prstGeom prst="rect">
            <a:avLst/>
          </a:prstGeom>
        </p:spPr>
      </p:pic>
    </p:spTree>
    <p:extLst>
      <p:ext uri="{BB962C8B-B14F-4D97-AF65-F5344CB8AC3E}">
        <p14:creationId xmlns:p14="http://schemas.microsoft.com/office/powerpoint/2010/main" val="4070384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B4C9C0-7013-F2D0-752A-E3D42BDB6DDB}"/>
              </a:ext>
            </a:extLst>
          </p:cNvPr>
          <p:cNvSpPr>
            <a:spLocks noGrp="1"/>
          </p:cNvSpPr>
          <p:nvPr>
            <p:ph type="sldNum" sz="quarter" idx="12"/>
          </p:nvPr>
        </p:nvSpPr>
        <p:spPr/>
        <p:txBody>
          <a:bodyPr/>
          <a:lstStyle/>
          <a:p>
            <a:fld id="{51D91E7F-84B6-4064-9D4E-CC7D244BCA04}" type="slidenum">
              <a:rPr lang="zh-CN" altLang="en-US" smtClean="0"/>
              <a:t>11</a:t>
            </a:fld>
            <a:endParaRPr lang="zh-CN" altLang="en-US"/>
          </a:p>
        </p:txBody>
      </p:sp>
      <p:sp>
        <p:nvSpPr>
          <p:cNvPr id="3" name="文本占位符 2">
            <a:extLst>
              <a:ext uri="{FF2B5EF4-FFF2-40B4-BE49-F238E27FC236}">
                <a16:creationId xmlns:a16="http://schemas.microsoft.com/office/drawing/2014/main" id="{00791C03-5370-3647-6D78-C43F1CC5F50F}"/>
              </a:ext>
            </a:extLst>
          </p:cNvPr>
          <p:cNvSpPr>
            <a:spLocks noGrp="1"/>
          </p:cNvSpPr>
          <p:nvPr>
            <p:ph type="title" idx="4294967295"/>
          </p:nvPr>
        </p:nvSpPr>
        <p:spPr>
          <a:xfrm>
            <a:off x="1042988" y="419100"/>
            <a:ext cx="10833100" cy="4000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2000" dirty="0">
                <a:latin typeface="微软雅黑" panose="020B0503020204020204" pitchFamily="34" charset="-122"/>
                <a:ea typeface="微软雅黑" panose="020B0503020204020204" pitchFamily="34" charset="-122"/>
                <a:cs typeface="+mn-cs"/>
              </a:rPr>
              <a:t>大模型辅助</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软件工程任务 </a:t>
            </a: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代码修复</a:t>
            </a:r>
          </a:p>
        </p:txBody>
      </p:sp>
      <p:sp>
        <p:nvSpPr>
          <p:cNvPr id="6" name="文本框 5">
            <a:extLst>
              <a:ext uri="{FF2B5EF4-FFF2-40B4-BE49-F238E27FC236}">
                <a16:creationId xmlns:a16="http://schemas.microsoft.com/office/drawing/2014/main" id="{4DC93CE2-5673-9E33-51A9-E570681B2316}"/>
              </a:ext>
            </a:extLst>
          </p:cNvPr>
          <p:cNvSpPr txBox="1"/>
          <p:nvPr/>
        </p:nvSpPr>
        <p:spPr>
          <a:xfrm>
            <a:off x="428252" y="1443841"/>
            <a:ext cx="5180068" cy="341632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给定问题代码和报错信息修复代码问题</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用于快速修复错误</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自动化修复错误</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提供修复的启发</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高效自动化</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运行代码获得报错</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通过代码和报错修改代码</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运行代码判断修复结果</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循环直到问题解决</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
        <p:nvSpPr>
          <p:cNvPr id="5" name="文本占位符 2">
            <a:extLst>
              <a:ext uri="{FF2B5EF4-FFF2-40B4-BE49-F238E27FC236}">
                <a16:creationId xmlns:a16="http://schemas.microsoft.com/office/drawing/2014/main" id="{C4D792E3-1D0C-7EF6-D840-91510169E26C}"/>
              </a:ext>
            </a:extLst>
          </p:cNvPr>
          <p:cNvSpPr txBox="1">
            <a:spLocks/>
          </p:cNvSpPr>
          <p:nvPr/>
        </p:nvSpPr>
        <p:spPr>
          <a:xfrm>
            <a:off x="6216629" y="5983962"/>
            <a:ext cx="3841388"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Font typeface="Arial" panose="020B0604020202020204" pitchFamily="34" charset="0"/>
              <a:buNone/>
              <a:defRPr/>
            </a:pPr>
            <a:r>
              <a:rPr lang="zh-CN" altLang="en-US" sz="1800" dirty="0">
                <a:latin typeface="微软雅黑" panose="020B0503020204020204" pitchFamily="34" charset="-122"/>
                <a:ea typeface="微软雅黑" panose="020B0503020204020204" pitchFamily="34" charset="-122"/>
                <a:cs typeface="+mn-cs"/>
              </a:rPr>
              <a:t>自动化代码</a:t>
            </a:r>
            <a:r>
              <a:rPr lang="en-US" altLang="zh-CN" sz="1800" dirty="0">
                <a:latin typeface="微软雅黑" panose="020B0503020204020204" pitchFamily="34" charset="-122"/>
                <a:ea typeface="微软雅黑" panose="020B0503020204020204" pitchFamily="34" charset="-122"/>
                <a:cs typeface="+mn-cs"/>
              </a:rPr>
              <a:t>(</a:t>
            </a:r>
            <a:r>
              <a:rPr lang="zh-CN" altLang="en-US" sz="1800" dirty="0">
                <a:latin typeface="微软雅黑" panose="020B0503020204020204" pitchFamily="34" charset="-122"/>
                <a:ea typeface="微软雅黑" panose="020B0503020204020204" pitchFamily="34" charset="-122"/>
                <a:cs typeface="+mn-cs"/>
              </a:rPr>
              <a:t>修复</a:t>
            </a:r>
            <a:r>
              <a:rPr lang="en-US" altLang="zh-CN" sz="1800" dirty="0">
                <a:latin typeface="微软雅黑" panose="020B0503020204020204" pitchFamily="34" charset="-122"/>
                <a:ea typeface="微软雅黑" panose="020B0503020204020204" pitchFamily="34" charset="-122"/>
                <a:cs typeface="+mn-cs"/>
              </a:rPr>
              <a:t>)</a:t>
            </a:r>
            <a:r>
              <a:rPr lang="zh-CN" altLang="en-US" sz="1800" dirty="0">
                <a:latin typeface="微软雅黑" panose="020B0503020204020204" pitchFamily="34" charset="-122"/>
                <a:ea typeface="微软雅黑" panose="020B0503020204020204" pitchFamily="34" charset="-122"/>
                <a:cs typeface="+mn-cs"/>
              </a:rPr>
              <a:t>智能体示例</a:t>
            </a:r>
          </a:p>
        </p:txBody>
      </p:sp>
      <p:pic>
        <p:nvPicPr>
          <p:cNvPr id="4" name="图片 3">
            <a:extLst>
              <a:ext uri="{FF2B5EF4-FFF2-40B4-BE49-F238E27FC236}">
                <a16:creationId xmlns:a16="http://schemas.microsoft.com/office/drawing/2014/main" id="{E9E964D7-285A-A18D-04C0-8B0A1F090F7D}"/>
              </a:ext>
            </a:extLst>
          </p:cNvPr>
          <p:cNvPicPr>
            <a:picLocks noChangeAspect="1"/>
          </p:cNvPicPr>
          <p:nvPr/>
        </p:nvPicPr>
        <p:blipFill>
          <a:blip r:embed="rId2"/>
          <a:stretch>
            <a:fillRect/>
          </a:stretch>
        </p:blipFill>
        <p:spPr>
          <a:xfrm>
            <a:off x="5608320" y="288937"/>
            <a:ext cx="5300059" cy="5695025"/>
          </a:xfrm>
          <a:prstGeom prst="rect">
            <a:avLst/>
          </a:prstGeom>
        </p:spPr>
      </p:pic>
    </p:spTree>
    <p:extLst>
      <p:ext uri="{BB962C8B-B14F-4D97-AF65-F5344CB8AC3E}">
        <p14:creationId xmlns:p14="http://schemas.microsoft.com/office/powerpoint/2010/main" val="11931399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B4C9C0-7013-F2D0-752A-E3D42BDB6DDB}"/>
              </a:ext>
            </a:extLst>
          </p:cNvPr>
          <p:cNvSpPr>
            <a:spLocks noGrp="1"/>
          </p:cNvSpPr>
          <p:nvPr>
            <p:ph type="sldNum" sz="quarter" idx="12"/>
          </p:nvPr>
        </p:nvSpPr>
        <p:spPr/>
        <p:txBody>
          <a:bodyPr/>
          <a:lstStyle/>
          <a:p>
            <a:fld id="{51D91E7F-84B6-4064-9D4E-CC7D244BCA04}" type="slidenum">
              <a:rPr lang="zh-CN" altLang="en-US" smtClean="0"/>
              <a:t>12</a:t>
            </a:fld>
            <a:endParaRPr lang="zh-CN" altLang="en-US"/>
          </a:p>
        </p:txBody>
      </p:sp>
      <p:sp>
        <p:nvSpPr>
          <p:cNvPr id="3" name="文本占位符 2">
            <a:extLst>
              <a:ext uri="{FF2B5EF4-FFF2-40B4-BE49-F238E27FC236}">
                <a16:creationId xmlns:a16="http://schemas.microsoft.com/office/drawing/2014/main" id="{00791C03-5370-3647-6D78-C43F1CC5F50F}"/>
              </a:ext>
            </a:extLst>
          </p:cNvPr>
          <p:cNvSpPr>
            <a:spLocks noGrp="1"/>
          </p:cNvSpPr>
          <p:nvPr>
            <p:ph type="title" idx="4294967295"/>
          </p:nvPr>
        </p:nvSpPr>
        <p:spPr>
          <a:xfrm>
            <a:off x="1042988" y="419100"/>
            <a:ext cx="10833100" cy="4000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2000" dirty="0">
                <a:latin typeface="微软雅黑" panose="020B0503020204020204" pitchFamily="34" charset="-122"/>
                <a:ea typeface="微软雅黑" panose="020B0503020204020204" pitchFamily="34" charset="-122"/>
                <a:cs typeface="+mn-cs"/>
              </a:rPr>
              <a:t>大模型辅助</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软件工程任务 </a:t>
            </a: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lang="zh-CN" altLang="en-US" sz="2000" dirty="0">
                <a:latin typeface="微软雅黑" panose="020B0503020204020204" pitchFamily="34" charset="-122"/>
                <a:ea typeface="微软雅黑" panose="020B0503020204020204" pitchFamily="34" charset="-122"/>
                <a:cs typeface="+mn-cs"/>
              </a:rPr>
              <a:t>智能运维</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4DC93CE2-5673-9E33-51A9-E570681B2316}"/>
              </a:ext>
            </a:extLst>
          </p:cNvPr>
          <p:cNvSpPr txBox="1"/>
          <p:nvPr/>
        </p:nvSpPr>
        <p:spPr>
          <a:xfrm>
            <a:off x="428252" y="1443841"/>
            <a:ext cx="3983950" cy="313932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理论最优：使用大模型的理解能力发现问题，描述问题，解释问题，解决问题。</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当前的智能运维大模型</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由</a:t>
            </a:r>
            <a:r>
              <a:rPr lang="en-US" altLang="zh-CN" dirty="0">
                <a:latin typeface="微软雅黑" panose="020B0503020204020204" pitchFamily="34" charset="-122"/>
                <a:ea typeface="微软雅黑" panose="020B0503020204020204" pitchFamily="34" charset="-122"/>
              </a:rPr>
              <a:t>Agent</a:t>
            </a:r>
            <a:r>
              <a:rPr lang="zh-CN" altLang="en-US" dirty="0">
                <a:latin typeface="微软雅黑" panose="020B0503020204020204" pitchFamily="34" charset="-122"/>
                <a:ea typeface="微软雅黑" panose="020B0503020204020204" pitchFamily="34" charset="-122"/>
              </a:rPr>
              <a:t>发现问题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先前的算法</a:t>
            </a:r>
            <a:r>
              <a:rPr lang="en-US" altLang="zh-CN" dirty="0">
                <a:latin typeface="微软雅黑" panose="020B0503020204020204" pitchFamily="34" charset="-122"/>
                <a:ea typeface="微软雅黑" panose="020B0503020204020204" pitchFamily="34" charset="-122"/>
              </a:rPr>
              <a:t>)</a:t>
            </a: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由大模型描述问题（基于标签）</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由人类</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固定策略解决问题</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运维的商业困境</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
        <p:nvSpPr>
          <p:cNvPr id="5" name="文本占位符 2">
            <a:extLst>
              <a:ext uri="{FF2B5EF4-FFF2-40B4-BE49-F238E27FC236}">
                <a16:creationId xmlns:a16="http://schemas.microsoft.com/office/drawing/2014/main" id="{C4D792E3-1D0C-7EF6-D840-91510169E26C}"/>
              </a:ext>
            </a:extLst>
          </p:cNvPr>
          <p:cNvSpPr txBox="1">
            <a:spLocks/>
          </p:cNvSpPr>
          <p:nvPr/>
        </p:nvSpPr>
        <p:spPr>
          <a:xfrm>
            <a:off x="6216629" y="5983962"/>
            <a:ext cx="3841388"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Font typeface="Arial" panose="020B0604020202020204" pitchFamily="34" charset="0"/>
              <a:buNone/>
              <a:defRPr/>
            </a:pPr>
            <a:r>
              <a:rPr lang="en-US" altLang="zh-CN" sz="1800" dirty="0">
                <a:latin typeface="微软雅黑" panose="020B0503020204020204" pitchFamily="34" charset="-122"/>
                <a:ea typeface="微软雅黑" panose="020B0503020204020204" pitchFamily="34" charset="-122"/>
                <a:cs typeface="+mn-cs"/>
              </a:rPr>
              <a:t>ChatGPT</a:t>
            </a:r>
            <a:r>
              <a:rPr lang="zh-CN" altLang="en-US" sz="1800" dirty="0">
                <a:latin typeface="微软雅黑" panose="020B0503020204020204" pitchFamily="34" charset="-122"/>
                <a:ea typeface="微软雅黑" panose="020B0503020204020204" pitchFamily="34" charset="-122"/>
                <a:cs typeface="+mn-cs"/>
              </a:rPr>
              <a:t>对</a:t>
            </a:r>
            <a:r>
              <a:rPr lang="en-US" altLang="zh-CN" sz="1800" dirty="0">
                <a:latin typeface="微软雅黑" panose="020B0503020204020204" pitchFamily="34" charset="-122"/>
                <a:ea typeface="微软雅黑" panose="020B0503020204020204" pitchFamily="34" charset="-122"/>
                <a:cs typeface="+mn-cs"/>
              </a:rPr>
              <a:t>prompt</a:t>
            </a:r>
            <a:r>
              <a:rPr lang="zh-CN" altLang="en-US" sz="1800" dirty="0">
                <a:latin typeface="微软雅黑" panose="020B0503020204020204" pitchFamily="34" charset="-122"/>
                <a:ea typeface="微软雅黑" panose="020B0503020204020204" pitchFamily="34" charset="-122"/>
                <a:cs typeface="+mn-cs"/>
              </a:rPr>
              <a:t>信息进行转换</a:t>
            </a:r>
          </a:p>
        </p:txBody>
      </p:sp>
      <p:pic>
        <p:nvPicPr>
          <p:cNvPr id="4" name="图片 3">
            <a:extLst>
              <a:ext uri="{FF2B5EF4-FFF2-40B4-BE49-F238E27FC236}">
                <a16:creationId xmlns:a16="http://schemas.microsoft.com/office/drawing/2014/main" id="{9352A4BC-E346-C452-8367-0942A4F77F11}"/>
              </a:ext>
            </a:extLst>
          </p:cNvPr>
          <p:cNvPicPr>
            <a:picLocks noChangeAspect="1"/>
          </p:cNvPicPr>
          <p:nvPr/>
        </p:nvPicPr>
        <p:blipFill>
          <a:blip r:embed="rId3"/>
          <a:stretch>
            <a:fillRect/>
          </a:stretch>
        </p:blipFill>
        <p:spPr>
          <a:xfrm>
            <a:off x="4617356" y="838123"/>
            <a:ext cx="7574644" cy="5145839"/>
          </a:xfrm>
          <a:prstGeom prst="rect">
            <a:avLst/>
          </a:prstGeom>
        </p:spPr>
      </p:pic>
    </p:spTree>
    <p:extLst>
      <p:ext uri="{BB962C8B-B14F-4D97-AF65-F5344CB8AC3E}">
        <p14:creationId xmlns:p14="http://schemas.microsoft.com/office/powerpoint/2010/main" val="40409396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B4C9C0-7013-F2D0-752A-E3D42BDB6DDB}"/>
              </a:ext>
            </a:extLst>
          </p:cNvPr>
          <p:cNvSpPr>
            <a:spLocks noGrp="1"/>
          </p:cNvSpPr>
          <p:nvPr>
            <p:ph type="sldNum" sz="quarter" idx="12"/>
          </p:nvPr>
        </p:nvSpPr>
        <p:spPr/>
        <p:txBody>
          <a:bodyPr/>
          <a:lstStyle/>
          <a:p>
            <a:fld id="{51D91E7F-84B6-4064-9D4E-CC7D244BCA04}" type="slidenum">
              <a:rPr lang="zh-CN" altLang="en-US" smtClean="0"/>
              <a:t>13</a:t>
            </a:fld>
            <a:endParaRPr lang="zh-CN" altLang="en-US"/>
          </a:p>
        </p:txBody>
      </p:sp>
      <p:sp>
        <p:nvSpPr>
          <p:cNvPr id="3" name="文本占位符 2">
            <a:extLst>
              <a:ext uri="{FF2B5EF4-FFF2-40B4-BE49-F238E27FC236}">
                <a16:creationId xmlns:a16="http://schemas.microsoft.com/office/drawing/2014/main" id="{00791C03-5370-3647-6D78-C43F1CC5F50F}"/>
              </a:ext>
            </a:extLst>
          </p:cNvPr>
          <p:cNvSpPr>
            <a:spLocks noGrp="1"/>
          </p:cNvSpPr>
          <p:nvPr>
            <p:ph type="title" idx="4294967295"/>
          </p:nvPr>
        </p:nvSpPr>
        <p:spPr>
          <a:xfrm>
            <a:off x="1042988" y="419100"/>
            <a:ext cx="10833100" cy="4000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2000" dirty="0">
                <a:latin typeface="微软雅黑" panose="020B0503020204020204" pitchFamily="34" charset="-122"/>
                <a:ea typeface="微软雅黑" panose="020B0503020204020204" pitchFamily="34" charset="-122"/>
                <a:cs typeface="+mn-cs"/>
              </a:rPr>
              <a:t>大模型辅助</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软件工程任务 </a:t>
            </a: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lang="zh-CN" altLang="en-US" sz="2000" dirty="0">
                <a:latin typeface="微软雅黑" panose="020B0503020204020204" pitchFamily="34" charset="-122"/>
                <a:ea typeface="微软雅黑" panose="020B0503020204020204" pitchFamily="34" charset="-122"/>
                <a:cs typeface="+mn-cs"/>
              </a:rPr>
              <a:t>代码重构</a:t>
            </a:r>
            <a:r>
              <a:rPr lang="en-US" altLang="zh-CN" sz="2000" dirty="0">
                <a:latin typeface="微软雅黑" panose="020B0503020204020204" pitchFamily="34" charset="-122"/>
                <a:ea typeface="微软雅黑" panose="020B0503020204020204" pitchFamily="34" charset="-122"/>
                <a:cs typeface="+mn-cs"/>
              </a:rPr>
              <a:t>/</a:t>
            </a:r>
            <a:r>
              <a:rPr lang="zh-CN" altLang="en-US" sz="2000" dirty="0">
                <a:latin typeface="微软雅黑" panose="020B0503020204020204" pitchFamily="34" charset="-122"/>
                <a:ea typeface="微软雅黑" panose="020B0503020204020204" pitchFamily="34" charset="-122"/>
                <a:cs typeface="+mn-cs"/>
              </a:rPr>
              <a:t>代码翻译</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4DC93CE2-5673-9E33-51A9-E570681B2316}"/>
              </a:ext>
            </a:extLst>
          </p:cNvPr>
          <p:cNvSpPr txBox="1"/>
          <p:nvPr/>
        </p:nvSpPr>
        <p:spPr>
          <a:xfrm>
            <a:off x="827747" y="2198443"/>
            <a:ext cx="5180068" cy="313932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给定存在的代码，对代码进行重构或翻译</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重构：</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降低已存在的技术债</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提高软件健壮性</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翻译</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实现项目迁移或功能迁移</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
        <p:nvSpPr>
          <p:cNvPr id="5" name="文本占位符 2">
            <a:extLst>
              <a:ext uri="{FF2B5EF4-FFF2-40B4-BE49-F238E27FC236}">
                <a16:creationId xmlns:a16="http://schemas.microsoft.com/office/drawing/2014/main" id="{C4D792E3-1D0C-7EF6-D840-91510169E26C}"/>
              </a:ext>
            </a:extLst>
          </p:cNvPr>
          <p:cNvSpPr txBox="1">
            <a:spLocks/>
          </p:cNvSpPr>
          <p:nvPr/>
        </p:nvSpPr>
        <p:spPr>
          <a:xfrm>
            <a:off x="6628660" y="6182944"/>
            <a:ext cx="3841388"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Font typeface="Arial" panose="020B0604020202020204" pitchFamily="34" charset="0"/>
              <a:buNone/>
              <a:defRPr/>
            </a:pPr>
            <a:r>
              <a:rPr lang="zh-CN" altLang="en-US" sz="1800" dirty="0">
                <a:latin typeface="微软雅黑" panose="020B0503020204020204" pitchFamily="34" charset="-122"/>
                <a:ea typeface="微软雅黑" panose="020B0503020204020204" pitchFamily="34" charset="-122"/>
                <a:cs typeface="+mn-cs"/>
              </a:rPr>
              <a:t>代码转换示例</a:t>
            </a:r>
          </a:p>
        </p:txBody>
      </p:sp>
      <p:pic>
        <p:nvPicPr>
          <p:cNvPr id="4" name="图片 3">
            <a:extLst>
              <a:ext uri="{FF2B5EF4-FFF2-40B4-BE49-F238E27FC236}">
                <a16:creationId xmlns:a16="http://schemas.microsoft.com/office/drawing/2014/main" id="{8BEAD800-C81E-C438-1768-4CBB00F52728}"/>
              </a:ext>
            </a:extLst>
          </p:cNvPr>
          <p:cNvPicPr>
            <a:picLocks noChangeAspect="1"/>
          </p:cNvPicPr>
          <p:nvPr/>
        </p:nvPicPr>
        <p:blipFill>
          <a:blip r:embed="rId2"/>
          <a:stretch>
            <a:fillRect/>
          </a:stretch>
        </p:blipFill>
        <p:spPr>
          <a:xfrm>
            <a:off x="6381410" y="1076603"/>
            <a:ext cx="4348428" cy="5029200"/>
          </a:xfrm>
          <a:prstGeom prst="rect">
            <a:avLst/>
          </a:prstGeom>
        </p:spPr>
      </p:pic>
    </p:spTree>
    <p:extLst>
      <p:ext uri="{BB962C8B-B14F-4D97-AF65-F5344CB8AC3E}">
        <p14:creationId xmlns:p14="http://schemas.microsoft.com/office/powerpoint/2010/main" val="18924686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B4C9C0-7013-F2D0-752A-E3D42BDB6DDB}"/>
              </a:ext>
            </a:extLst>
          </p:cNvPr>
          <p:cNvSpPr>
            <a:spLocks noGrp="1"/>
          </p:cNvSpPr>
          <p:nvPr>
            <p:ph type="sldNum" sz="quarter" idx="12"/>
          </p:nvPr>
        </p:nvSpPr>
        <p:spPr/>
        <p:txBody>
          <a:bodyPr/>
          <a:lstStyle/>
          <a:p>
            <a:fld id="{51D91E7F-84B6-4064-9D4E-CC7D244BCA04}" type="slidenum">
              <a:rPr lang="zh-CN" altLang="en-US" smtClean="0"/>
              <a:t>14</a:t>
            </a:fld>
            <a:endParaRPr lang="zh-CN" altLang="en-US"/>
          </a:p>
        </p:txBody>
      </p:sp>
      <p:sp>
        <p:nvSpPr>
          <p:cNvPr id="3" name="文本占位符 2">
            <a:extLst>
              <a:ext uri="{FF2B5EF4-FFF2-40B4-BE49-F238E27FC236}">
                <a16:creationId xmlns:a16="http://schemas.microsoft.com/office/drawing/2014/main" id="{00791C03-5370-3647-6D78-C43F1CC5F50F}"/>
              </a:ext>
            </a:extLst>
          </p:cNvPr>
          <p:cNvSpPr>
            <a:spLocks noGrp="1"/>
          </p:cNvSpPr>
          <p:nvPr>
            <p:ph type="title" idx="4294967295"/>
          </p:nvPr>
        </p:nvSpPr>
        <p:spPr>
          <a:xfrm>
            <a:off x="1042988" y="419100"/>
            <a:ext cx="10833100" cy="4000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2000" dirty="0">
                <a:latin typeface="微软雅黑" panose="020B0503020204020204" pitchFamily="34" charset="-122"/>
                <a:ea typeface="微软雅黑" panose="020B0503020204020204" pitchFamily="34" charset="-122"/>
                <a:cs typeface="+mn-cs"/>
              </a:rPr>
              <a:t>大模型辅助</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软件工程任务 </a:t>
            </a: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lang="zh-CN" altLang="en-US" sz="2000" dirty="0">
                <a:latin typeface="微软雅黑" panose="020B0503020204020204" pitchFamily="34" charset="-122"/>
                <a:ea typeface="微软雅黑" panose="020B0503020204020204" pitchFamily="34" charset="-122"/>
                <a:cs typeface="+mn-cs"/>
              </a:rPr>
              <a:t>项目级别生成</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4DC93CE2-5673-9E33-51A9-E570681B2316}"/>
              </a:ext>
            </a:extLst>
          </p:cNvPr>
          <p:cNvSpPr txBox="1"/>
          <p:nvPr/>
        </p:nvSpPr>
        <p:spPr>
          <a:xfrm>
            <a:off x="428252" y="1443841"/>
            <a:ext cx="3513433" cy="4247317"/>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给定需求设计，自动构建项目</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先分析项目需求</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分析功能</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设计文件列表</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生成代码</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生成具体实现</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生成测试代码</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调试</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运行代码</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获得报错</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测试结果</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修改代码</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
        <p:nvSpPr>
          <p:cNvPr id="5" name="文本占位符 2">
            <a:extLst>
              <a:ext uri="{FF2B5EF4-FFF2-40B4-BE49-F238E27FC236}">
                <a16:creationId xmlns:a16="http://schemas.microsoft.com/office/drawing/2014/main" id="{C4D792E3-1D0C-7EF6-D840-91510169E26C}"/>
              </a:ext>
            </a:extLst>
          </p:cNvPr>
          <p:cNvSpPr txBox="1">
            <a:spLocks/>
          </p:cNvSpPr>
          <p:nvPr/>
        </p:nvSpPr>
        <p:spPr>
          <a:xfrm>
            <a:off x="6216629" y="5983962"/>
            <a:ext cx="3841388"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Font typeface="Arial" panose="020B0604020202020204" pitchFamily="34" charset="0"/>
              <a:buNone/>
              <a:defRPr/>
            </a:pPr>
            <a:r>
              <a:rPr lang="zh-CN" altLang="en-US" sz="1800" dirty="0">
                <a:latin typeface="微软雅黑" panose="020B0503020204020204" pitchFamily="34" charset="-122"/>
                <a:ea typeface="微软雅黑" panose="020B0503020204020204" pitchFamily="34" charset="-122"/>
                <a:cs typeface="+mn-cs"/>
              </a:rPr>
              <a:t>项目级别代码生示例</a:t>
            </a:r>
          </a:p>
        </p:txBody>
      </p:sp>
      <p:pic>
        <p:nvPicPr>
          <p:cNvPr id="4" name="Copilot Chat for New Projects">
            <a:hlinkClick r:id="" action="ppaction://media"/>
            <a:extLst>
              <a:ext uri="{FF2B5EF4-FFF2-40B4-BE49-F238E27FC236}">
                <a16:creationId xmlns:a16="http://schemas.microsoft.com/office/drawing/2014/main" id="{9C8F78CB-F2F5-1B7A-B392-998C30B0DF85}"/>
              </a:ext>
            </a:extLst>
          </p:cNvPr>
          <p:cNvPicPr>
            <a:picLocks noChangeAspect="1"/>
          </p:cNvPicPr>
          <p:nvPr>
            <a:videoFile r:link="rId1"/>
            <p:extLst>
              <p:ext uri="{DAA4B4D4-6D71-4841-9C94-3DE7FCFB9230}">
                <p14:media xmlns:p14="http://schemas.microsoft.com/office/powerpoint/2010/main" r:embed="rId2">
                  <p14:trim st="251970"/>
                </p14:media>
              </p:ext>
            </p:extLst>
          </p:nvPr>
        </p:nvPicPr>
        <p:blipFill>
          <a:blip r:embed="rId4"/>
          <a:stretch>
            <a:fillRect/>
          </a:stretch>
        </p:blipFill>
        <p:spPr>
          <a:xfrm>
            <a:off x="4027212" y="1227935"/>
            <a:ext cx="8164788" cy="4756027"/>
          </a:xfrm>
          <a:prstGeom prst="rect">
            <a:avLst/>
          </a:prstGeom>
        </p:spPr>
      </p:pic>
    </p:spTree>
    <p:extLst>
      <p:ext uri="{BB962C8B-B14F-4D97-AF65-F5344CB8AC3E}">
        <p14:creationId xmlns:p14="http://schemas.microsoft.com/office/powerpoint/2010/main" val="39716865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8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B4C9C0-7013-F2D0-752A-E3D42BDB6DDB}"/>
              </a:ext>
            </a:extLst>
          </p:cNvPr>
          <p:cNvSpPr>
            <a:spLocks noGrp="1"/>
          </p:cNvSpPr>
          <p:nvPr>
            <p:ph type="sldNum" sz="quarter" idx="12"/>
          </p:nvPr>
        </p:nvSpPr>
        <p:spPr/>
        <p:txBody>
          <a:bodyPr/>
          <a:lstStyle/>
          <a:p>
            <a:fld id="{51D91E7F-84B6-4064-9D4E-CC7D244BCA04}" type="slidenum">
              <a:rPr lang="zh-CN" altLang="en-US" smtClean="0"/>
              <a:t>15</a:t>
            </a:fld>
            <a:endParaRPr lang="zh-CN" altLang="en-US"/>
          </a:p>
        </p:txBody>
      </p:sp>
      <p:sp>
        <p:nvSpPr>
          <p:cNvPr id="3" name="文本占位符 2">
            <a:extLst>
              <a:ext uri="{FF2B5EF4-FFF2-40B4-BE49-F238E27FC236}">
                <a16:creationId xmlns:a16="http://schemas.microsoft.com/office/drawing/2014/main" id="{00791C03-5370-3647-6D78-C43F1CC5F50F}"/>
              </a:ext>
            </a:extLst>
          </p:cNvPr>
          <p:cNvSpPr>
            <a:spLocks noGrp="1"/>
          </p:cNvSpPr>
          <p:nvPr>
            <p:ph type="title" idx="4294967295"/>
          </p:nvPr>
        </p:nvSpPr>
        <p:spPr>
          <a:xfrm>
            <a:off x="1042988" y="419100"/>
            <a:ext cx="10833100" cy="4000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课程大模型</a:t>
            </a:r>
            <a:r>
              <a:rPr lang="zh-CN" altLang="en-US" sz="2000" dirty="0">
                <a:latin typeface="微软雅黑" panose="020B0503020204020204" pitchFamily="34" charset="-122"/>
                <a:ea typeface="微软雅黑" panose="020B0503020204020204" pitchFamily="34" charset="-122"/>
                <a:cs typeface="+mn-cs"/>
              </a:rPr>
              <a:t>简介 </a:t>
            </a:r>
            <a:r>
              <a:rPr lang="en-US" altLang="zh-CN" sz="2000" dirty="0">
                <a:latin typeface="微软雅黑" panose="020B0503020204020204" pitchFamily="34" charset="-122"/>
                <a:ea typeface="微软雅黑" panose="020B0503020204020204" pitchFamily="34" charset="-122"/>
                <a:cs typeface="+mn-cs"/>
              </a:rPr>
              <a:t>Qwen2.5-14B-Chat</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4DC93CE2-5673-9E33-51A9-E570681B2316}"/>
              </a:ext>
            </a:extLst>
          </p:cNvPr>
          <p:cNvSpPr txBox="1"/>
          <p:nvPr/>
        </p:nvSpPr>
        <p:spPr>
          <a:xfrm>
            <a:off x="355759" y="819150"/>
            <a:ext cx="5180068"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由阿里巴巴开源的大模型，</a:t>
            </a:r>
            <a:r>
              <a:rPr lang="en-US" altLang="zh-CN" dirty="0">
                <a:latin typeface="微软雅黑" panose="020B0503020204020204" pitchFamily="34" charset="-122"/>
                <a:ea typeface="微软雅黑" panose="020B0503020204020204" pitchFamily="34" charset="-122"/>
              </a:rPr>
              <a:t>72B</a:t>
            </a:r>
            <a:r>
              <a:rPr lang="zh-CN" altLang="en-US" dirty="0">
                <a:latin typeface="微软雅黑" panose="020B0503020204020204" pitchFamily="34" charset="-122"/>
                <a:ea typeface="微软雅黑" panose="020B0503020204020204" pitchFamily="34" charset="-122"/>
              </a:rPr>
              <a:t>版本为最好的中文开源大模型之一。</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a:t>
            </a:r>
            <a:r>
              <a:rPr lang="en-US" altLang="zh-CN" dirty="0">
                <a:latin typeface="微软雅黑" panose="020B0503020204020204" pitchFamily="34" charset="-122"/>
                <a:ea typeface="微软雅黑" panose="020B0503020204020204" pitchFamily="34" charset="-122"/>
              </a:rPr>
              <a:t>32k</a:t>
            </a:r>
            <a:r>
              <a:rPr lang="zh-CN" altLang="en-US" dirty="0">
                <a:latin typeface="微软雅黑" panose="020B0503020204020204" pitchFamily="34" charset="-122"/>
                <a:ea typeface="微软雅黑" panose="020B0503020204020204" pitchFamily="34" charset="-122"/>
              </a:rPr>
              <a:t>上下文</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支持工具调用</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
        <p:nvSpPr>
          <p:cNvPr id="5" name="文本占位符 2">
            <a:extLst>
              <a:ext uri="{FF2B5EF4-FFF2-40B4-BE49-F238E27FC236}">
                <a16:creationId xmlns:a16="http://schemas.microsoft.com/office/drawing/2014/main" id="{C4D792E3-1D0C-7EF6-D840-91510169E26C}"/>
              </a:ext>
            </a:extLst>
          </p:cNvPr>
          <p:cNvSpPr txBox="1">
            <a:spLocks/>
          </p:cNvSpPr>
          <p:nvPr/>
        </p:nvSpPr>
        <p:spPr>
          <a:xfrm>
            <a:off x="7052114" y="5898321"/>
            <a:ext cx="3841388"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Font typeface="Arial" panose="020B0604020202020204" pitchFamily="34" charset="0"/>
              <a:buNone/>
              <a:defRPr/>
            </a:pPr>
            <a:r>
              <a:rPr lang="en-US" altLang="zh-CN" sz="1800" dirty="0">
                <a:latin typeface="微软雅黑" panose="020B0503020204020204" pitchFamily="34" charset="-122"/>
                <a:ea typeface="微软雅黑" panose="020B0503020204020204" pitchFamily="34" charset="-122"/>
                <a:cs typeface="+mn-cs"/>
              </a:rPr>
              <a:t>Qwen2.5</a:t>
            </a:r>
            <a:r>
              <a:rPr lang="zh-CN" altLang="en-US" sz="1800" dirty="0">
                <a:latin typeface="微软雅黑" panose="020B0503020204020204" pitchFamily="34" charset="-122"/>
                <a:ea typeface="微软雅黑" panose="020B0503020204020204" pitchFamily="34" charset="-122"/>
                <a:cs typeface="+mn-cs"/>
              </a:rPr>
              <a:t>能力表现</a:t>
            </a:r>
          </a:p>
        </p:txBody>
      </p:sp>
      <p:pic>
        <p:nvPicPr>
          <p:cNvPr id="1026" name="Picture 2" descr="Qwen2.5-32B Instruct Performance">
            <a:extLst>
              <a:ext uri="{FF2B5EF4-FFF2-40B4-BE49-F238E27FC236}">
                <a16:creationId xmlns:a16="http://schemas.microsoft.com/office/drawing/2014/main" id="{352665B8-7C1E-D70E-A165-94A57CBCF1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5827" y="1740848"/>
            <a:ext cx="6656173" cy="37440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wen2.5-Coder Instruct Performance">
            <a:extLst>
              <a:ext uri="{FF2B5EF4-FFF2-40B4-BE49-F238E27FC236}">
                <a16:creationId xmlns:a16="http://schemas.microsoft.com/office/drawing/2014/main" id="{B9F7F970-96A5-09C0-CE46-9B5657C8AD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073" y="2462727"/>
            <a:ext cx="4480224" cy="4318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327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78B4739-2120-A15C-682B-11E34FCB1943}"/>
              </a:ext>
            </a:extLst>
          </p:cNvPr>
          <p:cNvSpPr>
            <a:spLocks noGrp="1"/>
          </p:cNvSpPr>
          <p:nvPr>
            <p:ph type="sldNum" sz="quarter" idx="12"/>
          </p:nvPr>
        </p:nvSpPr>
        <p:spPr/>
        <p:txBody>
          <a:bodyPr/>
          <a:lstStyle/>
          <a:p>
            <a:fld id="{51D91E7F-84B6-4064-9D4E-CC7D244BCA04}" type="slidenum">
              <a:rPr lang="zh-CN" altLang="en-US" smtClean="0"/>
              <a:t>16</a:t>
            </a:fld>
            <a:endParaRPr lang="zh-CN" altLang="en-US"/>
          </a:p>
        </p:txBody>
      </p:sp>
      <p:sp>
        <p:nvSpPr>
          <p:cNvPr id="3" name="文本占位符 2">
            <a:extLst>
              <a:ext uri="{FF2B5EF4-FFF2-40B4-BE49-F238E27FC236}">
                <a16:creationId xmlns:a16="http://schemas.microsoft.com/office/drawing/2014/main" id="{E80A7C46-F254-3409-C781-3B14D5B8B811}"/>
              </a:ext>
            </a:extLst>
          </p:cNvPr>
          <p:cNvSpPr>
            <a:spLocks noGrp="1"/>
          </p:cNvSpPr>
          <p:nvPr>
            <p:ph type="body" sz="quarter" idx="13"/>
          </p:nvPr>
        </p:nvSpPr>
        <p:spPr>
          <a:xfrm>
            <a:off x="1032184" y="328713"/>
            <a:ext cx="10834208" cy="400110"/>
          </a:xfrm>
        </p:spPr>
        <p:txBody>
          <a:bodyPr/>
          <a:lstStyle/>
          <a:p>
            <a:r>
              <a:rPr lang="zh-CN" altLang="en-US" sz="2000" b="0" dirty="0">
                <a:latin typeface="微软雅黑" panose="020B0503020204020204" pitchFamily="34" charset="-122"/>
                <a:ea typeface="微软雅黑" panose="020B0503020204020204" pitchFamily="34" charset="-122"/>
              </a:rPr>
              <a:t>教学环境接口</a:t>
            </a:r>
          </a:p>
        </p:txBody>
      </p:sp>
      <p:sp>
        <p:nvSpPr>
          <p:cNvPr id="8" name="文本框 7">
            <a:extLst>
              <a:ext uri="{FF2B5EF4-FFF2-40B4-BE49-F238E27FC236}">
                <a16:creationId xmlns:a16="http://schemas.microsoft.com/office/drawing/2014/main" id="{B2262AEF-EAAA-01E9-6233-EA9E7E1D8B1F}"/>
              </a:ext>
            </a:extLst>
          </p:cNvPr>
          <p:cNvSpPr txBox="1"/>
          <p:nvPr/>
        </p:nvSpPr>
        <p:spPr>
          <a:xfrm>
            <a:off x="458532" y="1130265"/>
            <a:ext cx="5417727" cy="4031873"/>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接口使用</a:t>
            </a:r>
            <a:r>
              <a:rPr lang="en-US" altLang="zh-CN" sz="1600" dirty="0">
                <a:latin typeface="微软雅黑" panose="020B0503020204020204" pitchFamily="34" charset="-122"/>
                <a:ea typeface="微软雅黑" panose="020B0503020204020204" pitchFamily="34" charset="-122"/>
              </a:rPr>
              <a:t>http post</a:t>
            </a:r>
            <a:r>
              <a:rPr lang="zh-CN" altLang="en-US" sz="1600" dirty="0">
                <a:latin typeface="微软雅黑" panose="020B0503020204020204" pitchFamily="34" charset="-122"/>
                <a:ea typeface="微软雅黑" panose="020B0503020204020204" pitchFamily="34" charset="-122"/>
              </a:rPr>
              <a:t>请求进行调用</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所有能使用网络的语言均可调用</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接口参数</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model:</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Qwen2.5-14B</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message:[{},{},{}]</a:t>
            </a:r>
          </a:p>
          <a:p>
            <a:pPr marL="1200150" lvl="2"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role: " assistant " / "user“</a:t>
            </a:r>
          </a:p>
          <a:p>
            <a:pPr marL="1657350" lvl="3"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最后必须是</a:t>
            </a:r>
            <a:r>
              <a:rPr lang="en-US" altLang="zh-CN" sz="1600" dirty="0">
                <a:latin typeface="微软雅黑" panose="020B0503020204020204" pitchFamily="34" charset="-122"/>
                <a:ea typeface="微软雅黑" panose="020B0503020204020204" pitchFamily="34" charset="-122"/>
              </a:rPr>
              <a:t>user</a:t>
            </a:r>
            <a:r>
              <a:rPr lang="zh-CN" altLang="en-US" sz="1600" dirty="0">
                <a:latin typeface="微软雅黑" panose="020B0503020204020204" pitchFamily="34" charset="-122"/>
                <a:ea typeface="微软雅黑" panose="020B0503020204020204" pitchFamily="34" charset="-122"/>
              </a:rPr>
              <a:t>结尾</a:t>
            </a:r>
            <a:endParaRPr lang="en-US" altLang="zh-CN" sz="1600"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Content: </a:t>
            </a:r>
            <a:r>
              <a:rPr lang="zh-CN" altLang="en-US" sz="1600" dirty="0">
                <a:latin typeface="微软雅黑" panose="020B0503020204020204" pitchFamily="34" charset="-122"/>
                <a:ea typeface="微软雅黑" panose="020B0503020204020204" pitchFamily="34" charset="-122"/>
              </a:rPr>
              <a:t>对话内容</a:t>
            </a:r>
            <a:endParaRPr lang="en-US" altLang="zh-CN" sz="1600" dirty="0">
              <a:latin typeface="微软雅黑" panose="020B0503020204020204" pitchFamily="34" charset="-122"/>
              <a:ea typeface="微软雅黑" panose="020B0503020204020204" pitchFamily="34" charset="-122"/>
            </a:endParaRPr>
          </a:p>
          <a:p>
            <a:pPr marL="1657350" lvl="3"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Assistant</a:t>
            </a:r>
            <a:r>
              <a:rPr lang="zh-CN" altLang="en-US" sz="1600" dirty="0">
                <a:latin typeface="微软雅黑" panose="020B0503020204020204" pitchFamily="34" charset="-122"/>
                <a:ea typeface="微软雅黑" panose="020B0503020204020204" pitchFamily="34" charset="-122"/>
              </a:rPr>
              <a:t>的对话内容可以作为历史信息</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prompt: str </a:t>
            </a:r>
            <a:r>
              <a:rPr lang="zh-CN" altLang="en-US" sz="1600" dirty="0">
                <a:latin typeface="微软雅黑" panose="020B0503020204020204" pitchFamily="34" charset="-122"/>
                <a:ea typeface="微软雅黑" panose="020B0503020204020204" pitchFamily="34" charset="-122"/>
              </a:rPr>
              <a:t>提示</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temperature: float  default:1.0</a:t>
            </a:r>
          </a:p>
          <a:p>
            <a:pPr marL="742950" lvl="1" indent="-285750">
              <a:buFont typeface="Arial" panose="020B0604020202020204" pitchFamily="34" charset="0"/>
              <a:buChar char="•"/>
            </a:pPr>
            <a:r>
              <a:rPr lang="en-US" altLang="zh-CN" sz="1600" dirty="0" err="1">
                <a:latin typeface="微软雅黑" panose="020B0503020204020204" pitchFamily="34" charset="-122"/>
                <a:ea typeface="微软雅黑" panose="020B0503020204020204" pitchFamily="34" charset="-122"/>
              </a:rPr>
              <a:t>top_p</a:t>
            </a:r>
            <a:r>
              <a:rPr lang="en-US" altLang="zh-CN" sz="1600" dirty="0">
                <a:latin typeface="微软雅黑" panose="020B0503020204020204" pitchFamily="34" charset="-122"/>
                <a:ea typeface="微软雅黑" panose="020B0503020204020204" pitchFamily="34" charset="-122"/>
              </a:rPr>
              <a:t>: float  default: 1.0</a:t>
            </a:r>
          </a:p>
          <a:p>
            <a:pPr marL="742950" lvl="1" indent="-285750">
              <a:buFont typeface="Arial" panose="020B0604020202020204" pitchFamily="34" charset="0"/>
              <a:buChar char="•"/>
            </a:pPr>
            <a:r>
              <a:rPr lang="en-US" altLang="zh-CN" sz="1600" dirty="0" err="1">
                <a:latin typeface="微软雅黑" panose="020B0503020204020204" pitchFamily="34" charset="-122"/>
                <a:ea typeface="微软雅黑" panose="020B0503020204020204" pitchFamily="34" charset="-122"/>
              </a:rPr>
              <a:t>max_tokens</a:t>
            </a:r>
            <a:r>
              <a:rPr lang="en-US" altLang="zh-CN" sz="1600" dirty="0">
                <a:latin typeface="微软雅黑" panose="020B0503020204020204" pitchFamily="34" charset="-122"/>
                <a:ea typeface="微软雅黑" panose="020B0503020204020204" pitchFamily="34" charset="-122"/>
              </a:rPr>
              <a:t>: int default: 256</a:t>
            </a:r>
          </a:p>
          <a:p>
            <a:pPr marL="742950" lvl="1"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stop: list:[str,…]/None </a:t>
            </a:r>
            <a:r>
              <a:rPr lang="zh-CN" altLang="en-US" sz="1600" dirty="0">
                <a:latin typeface="微软雅黑" panose="020B0503020204020204" pitchFamily="34" charset="-122"/>
                <a:ea typeface="微软雅黑" panose="020B0503020204020204" pitchFamily="34" charset="-122"/>
              </a:rPr>
              <a:t>遇到</a:t>
            </a:r>
            <a:r>
              <a:rPr lang="en-US" altLang="zh-CN" sz="1600" dirty="0">
                <a:latin typeface="微软雅黑" panose="020B0503020204020204" pitchFamily="34" charset="-122"/>
                <a:ea typeface="微软雅黑" panose="020B0503020204020204" pitchFamily="34" charset="-122"/>
              </a:rPr>
              <a:t>list</a:t>
            </a:r>
            <a:r>
              <a:rPr lang="zh-CN" altLang="en-US" sz="1600" dirty="0">
                <a:latin typeface="微软雅黑" panose="020B0503020204020204" pitchFamily="34" charset="-122"/>
                <a:ea typeface="微软雅黑" panose="020B0503020204020204" pitchFamily="34" charset="-122"/>
              </a:rPr>
              <a:t>中包含的词后停止</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n: int default: 1 </a:t>
            </a:r>
            <a:r>
              <a:rPr lang="zh-CN" altLang="en-US" sz="1600" dirty="0">
                <a:latin typeface="微软雅黑" panose="020B0503020204020204" pitchFamily="34" charset="-122"/>
                <a:ea typeface="微软雅黑" panose="020B0503020204020204" pitchFamily="34" charset="-122"/>
              </a:rPr>
              <a:t>生成</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个答案</a:t>
            </a:r>
            <a:r>
              <a:rPr lang="en-US" altLang="zh-CN" sz="1600" dirty="0">
                <a:latin typeface="微软雅黑" panose="020B0503020204020204" pitchFamily="34" charset="-122"/>
                <a:ea typeface="微软雅黑" panose="020B0503020204020204" pitchFamily="34" charset="-122"/>
              </a:rPr>
              <a:t> </a:t>
            </a:r>
            <a:endParaRPr lang="zh-CN" altLang="en-US" sz="1600"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F794BC84-43B7-9C11-0E36-0E77FBFF93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00134" y="3583759"/>
            <a:ext cx="5991866" cy="2293957"/>
          </a:xfrm>
          <a:prstGeom prst="rect">
            <a:avLst/>
          </a:prstGeom>
        </p:spPr>
      </p:pic>
      <p:sp>
        <p:nvSpPr>
          <p:cNvPr id="11" name="文本框 10">
            <a:extLst>
              <a:ext uri="{FF2B5EF4-FFF2-40B4-BE49-F238E27FC236}">
                <a16:creationId xmlns:a16="http://schemas.microsoft.com/office/drawing/2014/main" id="{D5E2B6BD-2F9C-693A-FF7F-BD6E8CFE8F3A}"/>
              </a:ext>
            </a:extLst>
          </p:cNvPr>
          <p:cNvSpPr txBox="1"/>
          <p:nvPr/>
        </p:nvSpPr>
        <p:spPr>
          <a:xfrm>
            <a:off x="7495176" y="6052053"/>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补全接口代码示例</a:t>
            </a:r>
            <a:endParaRPr lang="zh-CN" altLang="en-US" sz="1400" baseline="300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2386F76-F81A-A09D-9894-B21FA1C9D610}"/>
              </a:ext>
            </a:extLst>
          </p:cNvPr>
          <p:cNvSpPr txBox="1"/>
          <p:nvPr/>
        </p:nvSpPr>
        <p:spPr>
          <a:xfrm>
            <a:off x="7597924" y="2953453"/>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对话接口代码示例</a:t>
            </a:r>
            <a:endParaRPr lang="zh-CN" altLang="en-US" sz="1400" baseline="30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9C7F7E89-8218-B7F1-CA2C-3A1737A8E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8" y="498170"/>
            <a:ext cx="6096002" cy="2406478"/>
          </a:xfrm>
          <a:prstGeom prst="rect">
            <a:avLst/>
          </a:prstGeom>
        </p:spPr>
      </p:pic>
    </p:spTree>
    <p:extLst>
      <p:ext uri="{BB962C8B-B14F-4D97-AF65-F5344CB8AC3E}">
        <p14:creationId xmlns:p14="http://schemas.microsoft.com/office/powerpoint/2010/main" val="4175809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78B4739-2120-A15C-682B-11E34FCB1943}"/>
              </a:ext>
            </a:extLst>
          </p:cNvPr>
          <p:cNvSpPr>
            <a:spLocks noGrp="1"/>
          </p:cNvSpPr>
          <p:nvPr>
            <p:ph type="sldNum" sz="quarter" idx="12"/>
          </p:nvPr>
        </p:nvSpPr>
        <p:spPr/>
        <p:txBody>
          <a:bodyPr/>
          <a:lstStyle/>
          <a:p>
            <a:fld id="{51D91E7F-84B6-4064-9D4E-CC7D244BCA04}" type="slidenum">
              <a:rPr lang="zh-CN" altLang="en-US" smtClean="0"/>
              <a:t>17</a:t>
            </a:fld>
            <a:endParaRPr lang="zh-CN" altLang="en-US"/>
          </a:p>
        </p:txBody>
      </p:sp>
      <p:sp>
        <p:nvSpPr>
          <p:cNvPr id="3" name="文本占位符 2">
            <a:extLst>
              <a:ext uri="{FF2B5EF4-FFF2-40B4-BE49-F238E27FC236}">
                <a16:creationId xmlns:a16="http://schemas.microsoft.com/office/drawing/2014/main" id="{E80A7C46-F254-3409-C781-3B14D5B8B811}"/>
              </a:ext>
            </a:extLst>
          </p:cNvPr>
          <p:cNvSpPr>
            <a:spLocks noGrp="1"/>
          </p:cNvSpPr>
          <p:nvPr>
            <p:ph type="body" sz="quarter" idx="13"/>
          </p:nvPr>
        </p:nvSpPr>
        <p:spPr>
          <a:xfrm>
            <a:off x="1032184" y="328713"/>
            <a:ext cx="10834208" cy="400110"/>
          </a:xfrm>
        </p:spPr>
        <p:txBody>
          <a:bodyPr/>
          <a:lstStyle/>
          <a:p>
            <a:r>
              <a:rPr lang="zh-CN" altLang="en-US" sz="2000" b="0" dirty="0">
                <a:latin typeface="微软雅黑" panose="020B0503020204020204" pitchFamily="34" charset="-122"/>
                <a:ea typeface="微软雅黑" panose="020B0503020204020204" pitchFamily="34" charset="-122"/>
              </a:rPr>
              <a:t>补全与对话</a:t>
            </a:r>
          </a:p>
        </p:txBody>
      </p:sp>
      <p:sp>
        <p:nvSpPr>
          <p:cNvPr id="8" name="文本框 7">
            <a:extLst>
              <a:ext uri="{FF2B5EF4-FFF2-40B4-BE49-F238E27FC236}">
                <a16:creationId xmlns:a16="http://schemas.microsoft.com/office/drawing/2014/main" id="{B2262AEF-EAAA-01E9-6233-EA9E7E1D8B1F}"/>
              </a:ext>
            </a:extLst>
          </p:cNvPr>
          <p:cNvSpPr txBox="1"/>
          <p:nvPr/>
        </p:nvSpPr>
        <p:spPr>
          <a:xfrm>
            <a:off x="458531" y="1561152"/>
            <a:ext cx="5417727" cy="3293209"/>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对话</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根据用户的需求产生答案</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更类似于面对面的对话</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倾向于根据用户的需求给出内容</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对缺少意图的信息会给出问题</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补全</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根据上文对下文进行补全</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更类似于续写工作</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倾向于给出可能的下文</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即使缺少意图信息也可以进行补全</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补全任务在添加指令模板后变为对话</a:t>
            </a:r>
          </a:p>
        </p:txBody>
      </p:sp>
      <p:sp>
        <p:nvSpPr>
          <p:cNvPr id="5" name="文本框 4">
            <a:extLst>
              <a:ext uri="{FF2B5EF4-FFF2-40B4-BE49-F238E27FC236}">
                <a16:creationId xmlns:a16="http://schemas.microsoft.com/office/drawing/2014/main" id="{94D7524F-E164-0F70-B0BB-0684DDBFD068}"/>
              </a:ext>
            </a:extLst>
          </p:cNvPr>
          <p:cNvSpPr txBox="1"/>
          <p:nvPr/>
        </p:nvSpPr>
        <p:spPr>
          <a:xfrm>
            <a:off x="6315743" y="1130265"/>
            <a:ext cx="5777020" cy="4154984"/>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输入：</a:t>
            </a:r>
            <a:r>
              <a:rPr lang="en-US" altLang="zh-CN" sz="1200" dirty="0">
                <a:latin typeface="微软雅黑" panose="020B0503020204020204" pitchFamily="34" charset="-122"/>
                <a:ea typeface="微软雅黑" panose="020B0503020204020204" pitchFamily="34" charset="-122"/>
              </a:rPr>
              <a:t>Tell me about large language model</a:t>
            </a:r>
          </a:p>
          <a:p>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对话：</a:t>
            </a:r>
            <a:r>
              <a:rPr lang="en-US" altLang="zh-CN" sz="1200" dirty="0">
                <a:solidFill>
                  <a:srgbClr val="0096FF"/>
                </a:solidFill>
                <a:latin typeface="微软雅黑" panose="020B0503020204020204" pitchFamily="34" charset="-122"/>
                <a:ea typeface="微软雅黑" panose="020B0503020204020204" pitchFamily="34" charset="-122"/>
              </a:rPr>
              <a:t>Tell me about large language model </a:t>
            </a:r>
            <a:r>
              <a:rPr lang="en-US" altLang="zh-CN" sz="1200" dirty="0">
                <a:latin typeface="微软雅黑" panose="020B0503020204020204" pitchFamily="34" charset="-122"/>
                <a:ea typeface="微软雅黑" panose="020B0503020204020204" pitchFamily="34" charset="-122"/>
              </a:rPr>
              <a:t>A large language model is a type of artificial neural network designed to process and generate human language. Unlike traditional rule-based approaches to natural language processing, large language models are trained using machine learning algorithms to analyze vast amounts of text data and learn the patterns and relationships within the language.\n\n These models typically consist of multiple layers of interconnected nodes, or neurons, that process and transform the input data. The input data can include words, phrases, or even entire sentences, and the output can be a prediction of the next word in a sentence, a classification of a given text, or even a generation of new text</a:t>
            </a:r>
          </a:p>
          <a:p>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补全：</a:t>
            </a:r>
            <a:r>
              <a:rPr lang="en-US" altLang="zh-CN" sz="1200" dirty="0">
                <a:solidFill>
                  <a:srgbClr val="0096FF"/>
                </a:solidFill>
                <a:latin typeface="微软雅黑" panose="020B0503020204020204" pitchFamily="34" charset="-122"/>
                <a:ea typeface="微软雅黑" panose="020B0503020204020204" pitchFamily="34" charset="-122"/>
              </a:rPr>
              <a:t> Tell me about large language model </a:t>
            </a:r>
            <a:r>
              <a:rPr lang="en-US" altLang="zh-CN" sz="1200" dirty="0">
                <a:solidFill>
                  <a:srgbClr val="FF0000"/>
                </a:solidFill>
                <a:latin typeface="微软雅黑" panose="020B0503020204020204" pitchFamily="34" charset="-122"/>
                <a:ea typeface="微软雅黑" panose="020B0503020204020204" pitchFamily="34" charset="-122"/>
              </a:rPr>
              <a:t>generation. What is it, and how does it work?</a:t>
            </a:r>
            <a:r>
              <a:rPr lang="en-US" altLang="zh-CN" sz="1200" dirty="0">
                <a:latin typeface="微软雅黑" panose="020B0503020204020204" pitchFamily="34" charset="-122"/>
                <a:ea typeface="微软雅黑" panose="020B0503020204020204" pitchFamily="34" charset="-122"/>
              </a:rPr>
              <a:t>\n\</a:t>
            </a:r>
            <a:r>
              <a:rPr lang="en-US" altLang="zh-CN" sz="1200" dirty="0" err="1">
                <a:latin typeface="微软雅黑" panose="020B0503020204020204" pitchFamily="34" charset="-122"/>
                <a:ea typeface="微软雅黑" panose="020B0503020204020204" pitchFamily="34" charset="-122"/>
              </a:rPr>
              <a:t>nLarge</a:t>
            </a:r>
            <a:r>
              <a:rPr lang="en-US" altLang="zh-CN" sz="1200" dirty="0">
                <a:latin typeface="微软雅黑" panose="020B0503020204020204" pitchFamily="34" charset="-122"/>
                <a:ea typeface="微软雅黑" panose="020B0503020204020204" pitchFamily="34" charset="-122"/>
              </a:rPr>
              <a:t> Language Model (LLM) generation is a technique used in natural language processing (NLP) to create text that resembles human-written text. The goal of LLM generation is to produce text that is coherent, fluent, and natural sounding, and that can be used for various NLP applications such as language translation, summarization, and question answering.\n\</a:t>
            </a:r>
            <a:r>
              <a:rPr lang="en-US" altLang="zh-CN" sz="1200" dirty="0" err="1">
                <a:latin typeface="微软雅黑" panose="020B0503020204020204" pitchFamily="34" charset="-122"/>
                <a:ea typeface="微软雅黑" panose="020B0503020204020204" pitchFamily="34" charset="-122"/>
              </a:rPr>
              <a:t>nLLMs</a:t>
            </a:r>
            <a:r>
              <a:rPr lang="en-US" altLang="zh-CN" sz="1200" dirty="0">
                <a:latin typeface="微软雅黑" panose="020B0503020204020204" pitchFamily="34" charset="-122"/>
                <a:ea typeface="微软雅黑" panose="020B0503020204020204" pitchFamily="34" charset="-122"/>
              </a:rPr>
              <a:t> are typically trained on large amounts of text data and are able to generate text by predicting the next word in a sequence given the preceding context. This</a:t>
            </a:r>
            <a:endParaRPr lang="zh-CN" altLang="en-US" sz="12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54FD0C6-FB54-BE6B-4471-5101B641A54D}"/>
              </a:ext>
            </a:extLst>
          </p:cNvPr>
          <p:cNvSpPr txBox="1"/>
          <p:nvPr/>
        </p:nvSpPr>
        <p:spPr>
          <a:xfrm>
            <a:off x="7594413" y="5427377"/>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对话与补全任务结果对比</a:t>
            </a:r>
            <a:endParaRPr lang="zh-CN" altLang="en-US" sz="1400" baseline="30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11496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78B4739-2120-A15C-682B-11E34FCB1943}"/>
              </a:ext>
            </a:extLst>
          </p:cNvPr>
          <p:cNvSpPr>
            <a:spLocks noGrp="1"/>
          </p:cNvSpPr>
          <p:nvPr>
            <p:ph type="sldNum" sz="quarter" idx="12"/>
          </p:nvPr>
        </p:nvSpPr>
        <p:spPr/>
        <p:txBody>
          <a:bodyPr/>
          <a:lstStyle/>
          <a:p>
            <a:fld id="{51D91E7F-84B6-4064-9D4E-CC7D244BCA04}" type="slidenum">
              <a:rPr lang="zh-CN" altLang="en-US" smtClean="0"/>
              <a:t>18</a:t>
            </a:fld>
            <a:endParaRPr lang="zh-CN" altLang="en-US"/>
          </a:p>
        </p:txBody>
      </p:sp>
      <p:sp>
        <p:nvSpPr>
          <p:cNvPr id="3" name="文本占位符 2">
            <a:extLst>
              <a:ext uri="{FF2B5EF4-FFF2-40B4-BE49-F238E27FC236}">
                <a16:creationId xmlns:a16="http://schemas.microsoft.com/office/drawing/2014/main" id="{E80A7C46-F254-3409-C781-3B14D5B8B811}"/>
              </a:ext>
            </a:extLst>
          </p:cNvPr>
          <p:cNvSpPr>
            <a:spLocks noGrp="1"/>
          </p:cNvSpPr>
          <p:nvPr>
            <p:ph type="body" sz="quarter" idx="13"/>
          </p:nvPr>
        </p:nvSpPr>
        <p:spPr>
          <a:xfrm>
            <a:off x="1032184" y="328713"/>
            <a:ext cx="10834208" cy="400110"/>
          </a:xfrm>
        </p:spPr>
        <p:txBody>
          <a:bodyPr/>
          <a:lstStyle/>
          <a:p>
            <a:r>
              <a:rPr lang="zh-CN" altLang="en-US" sz="2000" b="0" dirty="0">
                <a:latin typeface="微软雅黑" panose="020B0503020204020204" pitchFamily="34" charset="-122"/>
                <a:ea typeface="微软雅黑" panose="020B0503020204020204" pitchFamily="34" charset="-122"/>
              </a:rPr>
              <a:t>指令模板</a:t>
            </a:r>
          </a:p>
        </p:txBody>
      </p:sp>
      <p:sp>
        <p:nvSpPr>
          <p:cNvPr id="8" name="文本框 7">
            <a:extLst>
              <a:ext uri="{FF2B5EF4-FFF2-40B4-BE49-F238E27FC236}">
                <a16:creationId xmlns:a16="http://schemas.microsoft.com/office/drawing/2014/main" id="{B2262AEF-EAAA-01E9-6233-EA9E7E1D8B1F}"/>
              </a:ext>
            </a:extLst>
          </p:cNvPr>
          <p:cNvSpPr txBox="1"/>
          <p:nvPr/>
        </p:nvSpPr>
        <p:spPr>
          <a:xfrm>
            <a:off x="458532" y="920621"/>
            <a:ext cx="5155459" cy="501675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指令模板用于将补全任务转化为对话任务</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指令模板不是唯一的，给出的模板为模型训练时采用的结构，可以根据需要增减。</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一个指令通常包括三部分</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角色定义</a:t>
            </a:r>
            <a:endParaRPr lang="en-US" altLang="zh-CN" sz="1600"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希望模型以什么样的口吻</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身份进行</a:t>
            </a:r>
            <a:r>
              <a:rPr lang="en-US" altLang="zh-CN" sz="1600" dirty="0" err="1">
                <a:latin typeface="微软雅黑" panose="020B0503020204020204" pitchFamily="34" charset="-122"/>
                <a:ea typeface="微软雅黑" panose="020B0503020204020204" pitchFamily="34" charset="-122"/>
              </a:rPr>
              <a:t>huida</a:t>
            </a:r>
            <a:endParaRPr lang="en-US" altLang="zh-CN" sz="1600"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具体应用中常常撰写一些限制内容</a:t>
            </a:r>
            <a:endParaRPr lang="en-US" altLang="zh-CN" sz="1600" dirty="0">
              <a:latin typeface="微软雅黑" panose="020B0503020204020204" pitchFamily="34" charset="-122"/>
              <a:ea typeface="微软雅黑" panose="020B0503020204020204" pitchFamily="34" charset="-122"/>
            </a:endParaRPr>
          </a:p>
          <a:p>
            <a:pPr marL="1657350" lvl="3"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不能提供医药建议</a:t>
            </a:r>
            <a:endParaRPr lang="en-US" altLang="zh-CN" sz="1600" dirty="0">
              <a:latin typeface="微软雅黑" panose="020B0503020204020204" pitchFamily="34" charset="-122"/>
              <a:ea typeface="微软雅黑" panose="020B0503020204020204" pitchFamily="34" charset="-122"/>
            </a:endParaRPr>
          </a:p>
          <a:p>
            <a:pPr marL="1657350" lvl="3"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不能撰写有害内容</a:t>
            </a:r>
            <a:endParaRPr lang="en-US" altLang="zh-CN" sz="1600" dirty="0">
              <a:latin typeface="微软雅黑" panose="020B0503020204020204" pitchFamily="34" charset="-122"/>
              <a:ea typeface="微软雅黑" panose="020B0503020204020204" pitchFamily="34" charset="-122"/>
            </a:endParaRPr>
          </a:p>
          <a:p>
            <a:pPr marL="1657350" lvl="3"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a:t>
            </a: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历史信息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可选</a:t>
            </a:r>
            <a:r>
              <a:rPr lang="en-US" altLang="zh-CN" sz="1600" dirty="0">
                <a:latin typeface="微软雅黑" panose="020B0503020204020204" pitchFamily="34" charset="-122"/>
                <a:ea typeface="微软雅黑" panose="020B0503020204020204" pitchFamily="34" charset="-122"/>
              </a:rPr>
              <a:t>)</a:t>
            </a:r>
          </a:p>
          <a:p>
            <a:pPr marL="1200150" lvl="2"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用于使模型具有记忆</a:t>
            </a:r>
            <a:endParaRPr lang="en-US" altLang="zh-CN" sz="1600"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可以包含用户与模型的历史对话信息</a:t>
            </a:r>
            <a:endParaRPr lang="en-US" altLang="zh-CN" sz="1600"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也可以插入所需信息使模型根据信息回答</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指令</a:t>
            </a:r>
            <a:endParaRPr lang="en-US" altLang="zh-CN" sz="1600"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指令为希望模型输出的指令</a:t>
            </a:r>
            <a:endParaRPr lang="en-US" altLang="zh-CN" sz="1600"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指令应是明确的、易理解的</a:t>
            </a:r>
            <a:endParaRPr lang="en-US" altLang="zh-CN" sz="1600"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告诉模型要做什么而不是不要做什么</a:t>
            </a:r>
          </a:p>
        </p:txBody>
      </p:sp>
      <p:sp>
        <p:nvSpPr>
          <p:cNvPr id="6" name="文本框 5">
            <a:extLst>
              <a:ext uri="{FF2B5EF4-FFF2-40B4-BE49-F238E27FC236}">
                <a16:creationId xmlns:a16="http://schemas.microsoft.com/office/drawing/2014/main" id="{73D15E9D-F181-4F35-88BC-6635F633133C}"/>
              </a:ext>
            </a:extLst>
          </p:cNvPr>
          <p:cNvSpPr txBox="1"/>
          <p:nvPr/>
        </p:nvSpPr>
        <p:spPr>
          <a:xfrm>
            <a:off x="5876259" y="728823"/>
            <a:ext cx="6237767" cy="2062103"/>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A chat between a curious user and an artificial intelligence assistant. </a:t>
            </a:r>
          </a:p>
          <a:p>
            <a:r>
              <a:rPr lang="en-US" altLang="zh-CN" sz="1600" dirty="0">
                <a:latin typeface="微软雅黑" panose="020B0503020204020204" pitchFamily="34" charset="-122"/>
                <a:ea typeface="微软雅黑" panose="020B0503020204020204" pitchFamily="34" charset="-122"/>
              </a:rPr>
              <a:t>The assistant gives helpful, detailed, and polite answers to the user's questions.</a:t>
            </a:r>
          </a:p>
          <a:p>
            <a:r>
              <a:rPr lang="en-US" altLang="zh-CN" sz="1600" dirty="0">
                <a:latin typeface="微软雅黑" panose="020B0503020204020204" pitchFamily="34" charset="-122"/>
                <a:ea typeface="微软雅黑" panose="020B0503020204020204" pitchFamily="34" charset="-122"/>
              </a:rPr>
              <a:t>user</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{some instruction}</a:t>
            </a:r>
          </a:p>
          <a:p>
            <a:r>
              <a:rPr lang="en-US" altLang="zh-CN" sz="1600" dirty="0">
                <a:latin typeface="微软雅黑" panose="020B0503020204020204" pitchFamily="34" charset="-122"/>
                <a:ea typeface="微软雅黑" panose="020B0503020204020204" pitchFamily="34" charset="-122"/>
              </a:rPr>
              <a:t>assistant: {some answer}</a:t>
            </a:r>
          </a:p>
          <a:p>
            <a:r>
              <a:rPr lang="en-US" altLang="zh-CN" sz="1600" dirty="0">
                <a:latin typeface="微软雅黑" panose="020B0503020204020204" pitchFamily="34" charset="-122"/>
                <a:ea typeface="微软雅黑" panose="020B0503020204020204" pitchFamily="34" charset="-122"/>
              </a:rPr>
              <a:t>user: {some instruction}</a:t>
            </a:r>
          </a:p>
          <a:p>
            <a:r>
              <a:rPr lang="en-US" altLang="zh-CN" sz="1600" dirty="0">
                <a:latin typeface="微软雅黑" panose="020B0503020204020204" pitchFamily="34" charset="-122"/>
                <a:ea typeface="微软雅黑" panose="020B0503020204020204" pitchFamily="34" charset="-122"/>
              </a:rPr>
              <a:t>assistant: </a:t>
            </a:r>
            <a:endParaRPr lang="zh-CN" altLang="en-US" sz="16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11D32919-7B36-9610-05F0-091DB9AF291C}"/>
              </a:ext>
            </a:extLst>
          </p:cNvPr>
          <p:cNvSpPr txBox="1"/>
          <p:nvPr/>
        </p:nvSpPr>
        <p:spPr>
          <a:xfrm>
            <a:off x="7105315" y="2883259"/>
            <a:ext cx="2883877"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Vicuna</a:t>
            </a:r>
            <a:r>
              <a:rPr lang="zh-CN" altLang="en-US" sz="1400" b="1" dirty="0">
                <a:latin typeface="微软雅黑" panose="020B0503020204020204" pitchFamily="34" charset="-122"/>
                <a:ea typeface="微软雅黑" panose="020B0503020204020204" pitchFamily="34" charset="-122"/>
              </a:rPr>
              <a:t>系列模型的指令模板</a:t>
            </a:r>
            <a:endParaRPr lang="zh-CN" altLang="en-US" sz="1400" baseline="30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9EFCE73A-2B6A-806E-071F-D23768CD6489}"/>
              </a:ext>
            </a:extLst>
          </p:cNvPr>
          <p:cNvSpPr txBox="1"/>
          <p:nvPr/>
        </p:nvSpPr>
        <p:spPr>
          <a:xfrm>
            <a:off x="5794743" y="3191036"/>
            <a:ext cx="6237767" cy="1815882"/>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Round: {n}</a:t>
            </a:r>
          </a:p>
          <a:p>
            <a:r>
              <a:rPr lang="zh-CN" altLang="en-US" sz="1600" dirty="0">
                <a:latin typeface="微软雅黑" panose="020B0503020204020204" pitchFamily="34" charset="-122"/>
                <a:ea typeface="微软雅黑" panose="020B0503020204020204" pitchFamily="34" charset="-122"/>
              </a:rPr>
              <a:t>问</a:t>
            </a:r>
            <a:r>
              <a:rPr lang="en-US" altLang="zh-CN" sz="1600" dirty="0">
                <a:latin typeface="微软雅黑" panose="020B0503020204020204" pitchFamily="34" charset="-122"/>
                <a:ea typeface="微软雅黑" panose="020B0503020204020204" pitchFamily="34" charset="-122"/>
              </a:rPr>
              <a:t>: {some instruction}</a:t>
            </a:r>
          </a:p>
          <a:p>
            <a:r>
              <a:rPr lang="zh-CN" altLang="en-US" sz="1600" dirty="0">
                <a:latin typeface="微软雅黑" panose="020B0503020204020204" pitchFamily="34" charset="-122"/>
                <a:ea typeface="微软雅黑" panose="020B0503020204020204" pitchFamily="34" charset="-122"/>
              </a:rPr>
              <a:t>答</a:t>
            </a:r>
            <a:r>
              <a:rPr lang="en-US" altLang="zh-CN" sz="1600" dirty="0">
                <a:latin typeface="微软雅黑" panose="020B0503020204020204" pitchFamily="34" charset="-122"/>
                <a:ea typeface="微软雅黑" panose="020B0503020204020204" pitchFamily="34" charset="-122"/>
              </a:rPr>
              <a:t>: {some answer}</a:t>
            </a:r>
          </a:p>
          <a:p>
            <a:r>
              <a:rPr lang="en-US" altLang="zh-CN" sz="1600" dirty="0">
                <a:latin typeface="微软雅黑" panose="020B0503020204020204" pitchFamily="34" charset="-122"/>
                <a:ea typeface="微软雅黑" panose="020B0503020204020204" pitchFamily="34" charset="-122"/>
              </a:rPr>
              <a:t>Round: {n}</a:t>
            </a:r>
          </a:p>
          <a:p>
            <a:r>
              <a:rPr lang="zh-CN" altLang="en-US" sz="1600" dirty="0">
                <a:latin typeface="微软雅黑" panose="020B0503020204020204" pitchFamily="34" charset="-122"/>
                <a:ea typeface="微软雅黑" panose="020B0503020204020204" pitchFamily="34" charset="-122"/>
              </a:rPr>
              <a:t>问</a:t>
            </a:r>
            <a:r>
              <a:rPr lang="en-US" altLang="zh-CN" sz="1600" dirty="0">
                <a:latin typeface="微软雅黑" panose="020B0503020204020204" pitchFamily="34" charset="-122"/>
                <a:ea typeface="微软雅黑" panose="020B0503020204020204" pitchFamily="34" charset="-122"/>
              </a:rPr>
              <a:t>: {some instruction}</a:t>
            </a:r>
          </a:p>
          <a:p>
            <a:r>
              <a:rPr lang="zh-CN" altLang="en-US" sz="1600" dirty="0">
                <a:latin typeface="微软雅黑" panose="020B0503020204020204" pitchFamily="34" charset="-122"/>
                <a:ea typeface="微软雅黑" panose="020B0503020204020204" pitchFamily="34" charset="-122"/>
              </a:rPr>
              <a:t>答</a:t>
            </a:r>
            <a:r>
              <a:rPr lang="en-US" altLang="zh-CN" sz="1600" dirty="0">
                <a:latin typeface="微软雅黑" panose="020B0503020204020204" pitchFamily="34" charset="-122"/>
                <a:ea typeface="微软雅黑" panose="020B0503020204020204" pitchFamily="34" charset="-122"/>
              </a:rPr>
              <a:t>: </a:t>
            </a:r>
          </a:p>
          <a:p>
            <a:endParaRPr lang="zh-CN" altLang="en-US" sz="16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4D056375-D5E9-3936-266E-DD17BD43CE27}"/>
              </a:ext>
            </a:extLst>
          </p:cNvPr>
          <p:cNvSpPr txBox="1"/>
          <p:nvPr/>
        </p:nvSpPr>
        <p:spPr>
          <a:xfrm>
            <a:off x="7105315" y="5012283"/>
            <a:ext cx="2883877" cy="307777"/>
          </a:xfrm>
          <a:prstGeom prst="rect">
            <a:avLst/>
          </a:prstGeom>
          <a:noFill/>
        </p:spPr>
        <p:txBody>
          <a:bodyPr wrap="square" rtlCol="0">
            <a:spAutoFit/>
          </a:bodyPr>
          <a:lstStyle/>
          <a:p>
            <a:pPr algn="ctr"/>
            <a:r>
              <a:rPr lang="en-US" altLang="zh-CN" sz="1400" b="1" dirty="0" err="1">
                <a:latin typeface="微软雅黑" panose="020B0503020204020204" pitchFamily="34" charset="-122"/>
                <a:ea typeface="微软雅黑" panose="020B0503020204020204" pitchFamily="34" charset="-122"/>
              </a:rPr>
              <a:t>ChatGLM</a:t>
            </a:r>
            <a:r>
              <a:rPr lang="zh-CN" altLang="en-US" sz="1400" b="1" dirty="0">
                <a:latin typeface="微软雅黑" panose="020B0503020204020204" pitchFamily="34" charset="-122"/>
                <a:ea typeface="微软雅黑" panose="020B0503020204020204" pitchFamily="34" charset="-122"/>
              </a:rPr>
              <a:t>模型的指令模板</a:t>
            </a:r>
            <a:endParaRPr lang="zh-CN" altLang="en-US" sz="1400" baseline="30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10368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B4C9C0-7013-F2D0-752A-E3D42BDB6DDB}"/>
              </a:ext>
            </a:extLst>
          </p:cNvPr>
          <p:cNvSpPr>
            <a:spLocks noGrp="1"/>
          </p:cNvSpPr>
          <p:nvPr>
            <p:ph type="sldNum" sz="quarter" idx="12"/>
          </p:nvPr>
        </p:nvSpPr>
        <p:spPr/>
        <p:txBody>
          <a:bodyPr/>
          <a:lstStyle/>
          <a:p>
            <a:fld id="{51D91E7F-84B6-4064-9D4E-CC7D244BCA04}" type="slidenum">
              <a:rPr lang="zh-CN" altLang="en-US" smtClean="0"/>
              <a:t>19</a:t>
            </a:fld>
            <a:endParaRPr lang="zh-CN" altLang="en-US"/>
          </a:p>
        </p:txBody>
      </p:sp>
      <p:sp>
        <p:nvSpPr>
          <p:cNvPr id="3" name="文本占位符 2">
            <a:extLst>
              <a:ext uri="{FF2B5EF4-FFF2-40B4-BE49-F238E27FC236}">
                <a16:creationId xmlns:a16="http://schemas.microsoft.com/office/drawing/2014/main" id="{00791C03-5370-3647-6D78-C43F1CC5F50F}"/>
              </a:ext>
            </a:extLst>
          </p:cNvPr>
          <p:cNvSpPr>
            <a:spLocks noGrp="1"/>
          </p:cNvSpPr>
          <p:nvPr>
            <p:ph type="title" idx="4294967295"/>
          </p:nvPr>
        </p:nvSpPr>
        <p:spPr>
          <a:xfrm>
            <a:off x="1042988" y="419100"/>
            <a:ext cx="10833100" cy="4000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2000" dirty="0">
                <a:latin typeface="微软雅黑" panose="020B0503020204020204" pitchFamily="34" charset="-122"/>
                <a:ea typeface="微软雅黑" panose="020B0503020204020204" pitchFamily="34" charset="-122"/>
                <a:cs typeface="+mn-cs"/>
              </a:rPr>
              <a:t>大模型代码补全任务实现</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4DC93CE2-5673-9E33-51A9-E570681B2316}"/>
              </a:ext>
            </a:extLst>
          </p:cNvPr>
          <p:cNvSpPr txBox="1"/>
          <p:nvPr/>
        </p:nvSpPr>
        <p:spPr>
          <a:xfrm>
            <a:off x="1512314" y="1328331"/>
            <a:ext cx="5180068" cy="5078313"/>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使用补全模式</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添加必要信息</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代码语言</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必要背景信息</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当前代码</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速度与准确率的取舍</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条件</a:t>
            </a:r>
            <a:endParaRPr lang="en-US" altLang="zh-CN"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模型大小</a:t>
            </a:r>
            <a:endParaRPr lang="en-US" altLang="zh-CN"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上下文长度</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更好的速度</a:t>
            </a:r>
            <a:endParaRPr lang="en-US" altLang="zh-CN"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更易看到结果</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更好的准确率</a:t>
            </a:r>
            <a:endParaRPr lang="en-US" altLang="zh-CN"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更好的预期</a:t>
            </a:r>
            <a:endParaRPr lang="en-US" altLang="zh-CN"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更愿意等待</a:t>
            </a:r>
            <a:endParaRPr lang="en-US" altLang="zh-CN"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
        <p:nvSpPr>
          <p:cNvPr id="5" name="文本占位符 2">
            <a:extLst>
              <a:ext uri="{FF2B5EF4-FFF2-40B4-BE49-F238E27FC236}">
                <a16:creationId xmlns:a16="http://schemas.microsoft.com/office/drawing/2014/main" id="{C4D792E3-1D0C-7EF6-D840-91510169E26C}"/>
              </a:ext>
            </a:extLst>
          </p:cNvPr>
          <p:cNvSpPr txBox="1">
            <a:spLocks/>
          </p:cNvSpPr>
          <p:nvPr/>
        </p:nvSpPr>
        <p:spPr>
          <a:xfrm>
            <a:off x="6971887" y="4730619"/>
            <a:ext cx="2539146"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Font typeface="Arial" panose="020B0604020202020204" pitchFamily="34" charset="0"/>
              <a:buNone/>
              <a:defRPr/>
            </a:pPr>
            <a:r>
              <a:rPr lang="zh-CN" altLang="en-US" sz="1800" dirty="0">
                <a:latin typeface="微软雅黑" panose="020B0503020204020204" pitchFamily="34" charset="-122"/>
                <a:ea typeface="微软雅黑" panose="020B0503020204020204" pitchFamily="34" charset="-122"/>
                <a:cs typeface="+mn-cs"/>
              </a:rPr>
              <a:t>代码补全任务的取舍</a:t>
            </a:r>
          </a:p>
        </p:txBody>
      </p:sp>
      <p:sp>
        <p:nvSpPr>
          <p:cNvPr id="4" name="文本框 3">
            <a:extLst>
              <a:ext uri="{FF2B5EF4-FFF2-40B4-BE49-F238E27FC236}">
                <a16:creationId xmlns:a16="http://schemas.microsoft.com/office/drawing/2014/main" id="{8FF998C4-6576-C8F0-9911-5E12C960C452}"/>
              </a:ext>
            </a:extLst>
          </p:cNvPr>
          <p:cNvSpPr txBox="1"/>
          <p:nvPr/>
        </p:nvSpPr>
        <p:spPr>
          <a:xfrm>
            <a:off x="7553442" y="1756511"/>
            <a:ext cx="1376039" cy="369332"/>
          </a:xfrm>
          <a:prstGeom prst="rect">
            <a:avLst/>
          </a:prstGeom>
          <a:noFill/>
          <a:ln w="28575">
            <a:solidFill>
              <a:schemeClr val="tx1"/>
            </a:solidFill>
          </a:ln>
        </p:spPr>
        <p:txBody>
          <a:bodyPr wrap="square" rtlCol="0">
            <a:spAutoFit/>
          </a:bodyPr>
          <a:lstStyle/>
          <a:p>
            <a:pPr algn="ctr"/>
            <a:r>
              <a:rPr lang="zh-CN" altLang="en-US" dirty="0"/>
              <a:t>补全速度</a:t>
            </a:r>
          </a:p>
        </p:txBody>
      </p:sp>
      <p:sp>
        <p:nvSpPr>
          <p:cNvPr id="7" name="文本框 6">
            <a:extLst>
              <a:ext uri="{FF2B5EF4-FFF2-40B4-BE49-F238E27FC236}">
                <a16:creationId xmlns:a16="http://schemas.microsoft.com/office/drawing/2014/main" id="{4ED4A5AE-A435-F9CE-17F1-47616E4A6DB7}"/>
              </a:ext>
            </a:extLst>
          </p:cNvPr>
          <p:cNvSpPr txBox="1"/>
          <p:nvPr/>
        </p:nvSpPr>
        <p:spPr>
          <a:xfrm>
            <a:off x="7553441" y="3851645"/>
            <a:ext cx="1376039" cy="369332"/>
          </a:xfrm>
          <a:prstGeom prst="rect">
            <a:avLst/>
          </a:prstGeom>
          <a:noFill/>
          <a:ln w="28575">
            <a:solidFill>
              <a:schemeClr val="tx1"/>
            </a:solidFill>
          </a:ln>
        </p:spPr>
        <p:txBody>
          <a:bodyPr wrap="square" rtlCol="0">
            <a:spAutoFit/>
          </a:bodyPr>
          <a:lstStyle/>
          <a:p>
            <a:pPr algn="ctr"/>
            <a:r>
              <a:rPr lang="zh-CN" altLang="en-US" dirty="0"/>
              <a:t>补全准确率</a:t>
            </a:r>
          </a:p>
        </p:txBody>
      </p:sp>
      <p:sp>
        <p:nvSpPr>
          <p:cNvPr id="9" name="箭头: 右 8">
            <a:extLst>
              <a:ext uri="{FF2B5EF4-FFF2-40B4-BE49-F238E27FC236}">
                <a16:creationId xmlns:a16="http://schemas.microsoft.com/office/drawing/2014/main" id="{C5592DC6-2147-85DE-3E01-8291E260BD27}"/>
              </a:ext>
            </a:extLst>
          </p:cNvPr>
          <p:cNvSpPr/>
          <p:nvPr/>
        </p:nvSpPr>
        <p:spPr>
          <a:xfrm rot="16200000">
            <a:off x="7190035" y="2864341"/>
            <a:ext cx="1632104" cy="248806"/>
          </a:xfrm>
          <a:prstGeom prst="rightArrow">
            <a:avLst/>
          </a:prstGeom>
          <a:noFill/>
          <a:ln w="190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F82F29C7-7181-5782-273A-BE59E52802BC}"/>
              </a:ext>
            </a:extLst>
          </p:cNvPr>
          <p:cNvSpPr/>
          <p:nvPr/>
        </p:nvSpPr>
        <p:spPr>
          <a:xfrm rot="5400000">
            <a:off x="7706420" y="2893843"/>
            <a:ext cx="1632104" cy="248806"/>
          </a:xfrm>
          <a:prstGeom prst="rightArrow">
            <a:avLst/>
          </a:prstGeom>
          <a:noFill/>
          <a:ln w="190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36878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196464" y="1615714"/>
            <a:ext cx="775136" cy="229870"/>
          </a:xfrm>
          <a:prstGeom prst="rect">
            <a:avLst/>
          </a:prstGeom>
        </p:spPr>
        <p:txBody>
          <a:bodyPr wrap="square">
            <a:spAutoFit/>
          </a:bodyPr>
          <a:lstStyle/>
          <a:p>
            <a:pPr defTabSz="914400">
              <a:defRPr/>
            </a:pPr>
            <a:r>
              <a:rPr lang="en-US" altLang="zh-CN" sz="100" kern="0" dirty="0">
                <a:solidFill>
                  <a:sysClr val="window" lastClr="FFFFFF"/>
                </a:solidFill>
                <a:latin typeface="+mj-ea"/>
                <a:ea typeface="+mj-ea"/>
                <a:cs typeface="+mj-ea"/>
              </a:rPr>
              <a:t>PPT</a:t>
            </a:r>
            <a:r>
              <a:rPr lang="zh-CN" altLang="en-US" sz="100" kern="0" dirty="0">
                <a:solidFill>
                  <a:sysClr val="window" lastClr="FFFFFF"/>
                </a:solidFill>
                <a:latin typeface="+mj-ea"/>
                <a:ea typeface="+mj-ea"/>
                <a:cs typeface="+mj-ea"/>
              </a:rPr>
              <a:t>模板下载：</a:t>
            </a:r>
            <a:r>
              <a:rPr lang="en-US" altLang="zh-CN" sz="100" kern="0" dirty="0">
                <a:solidFill>
                  <a:sysClr val="window" lastClr="FFFFFF"/>
                </a:solidFill>
                <a:latin typeface="+mj-ea"/>
                <a:ea typeface="+mj-ea"/>
                <a:cs typeface="+mj-ea"/>
              </a:rPr>
              <a:t>www.1ppt.com/moban/     </a:t>
            </a:r>
            <a:r>
              <a:rPr lang="zh-CN" altLang="en-US" sz="100" kern="0" dirty="0">
                <a:solidFill>
                  <a:sysClr val="window" lastClr="FFFFFF"/>
                </a:solidFill>
                <a:latin typeface="+mj-ea"/>
                <a:ea typeface="+mj-ea"/>
                <a:cs typeface="+mj-ea"/>
              </a:rPr>
              <a:t>行业</a:t>
            </a:r>
            <a:r>
              <a:rPr lang="en-US" altLang="zh-CN" sz="100" kern="0" dirty="0">
                <a:solidFill>
                  <a:sysClr val="window" lastClr="FFFFFF"/>
                </a:solidFill>
                <a:latin typeface="+mj-ea"/>
                <a:ea typeface="+mj-ea"/>
                <a:cs typeface="+mj-ea"/>
              </a:rPr>
              <a:t>PPT</a:t>
            </a:r>
            <a:r>
              <a:rPr lang="zh-CN" altLang="en-US" sz="100" kern="0" dirty="0">
                <a:solidFill>
                  <a:sysClr val="window" lastClr="FFFFFF"/>
                </a:solidFill>
                <a:latin typeface="+mj-ea"/>
                <a:ea typeface="+mj-ea"/>
                <a:cs typeface="+mj-ea"/>
              </a:rPr>
              <a:t>模板：</a:t>
            </a:r>
            <a:r>
              <a:rPr lang="en-US" altLang="zh-CN" sz="100" kern="0" dirty="0">
                <a:solidFill>
                  <a:sysClr val="window" lastClr="FFFFFF"/>
                </a:solidFill>
                <a:latin typeface="+mj-ea"/>
                <a:ea typeface="+mj-ea"/>
                <a:cs typeface="+mj-ea"/>
              </a:rPr>
              <a:t>www.1ppt.com/hangye/ </a:t>
            </a:r>
          </a:p>
          <a:p>
            <a:pPr defTabSz="914400">
              <a:defRPr/>
            </a:pPr>
            <a:r>
              <a:rPr lang="zh-CN" altLang="en-US" sz="100" kern="0" dirty="0">
                <a:solidFill>
                  <a:sysClr val="window" lastClr="FFFFFF"/>
                </a:solidFill>
                <a:latin typeface="+mj-ea"/>
                <a:ea typeface="+mj-ea"/>
                <a:cs typeface="+mj-ea"/>
              </a:rPr>
              <a:t>节日</a:t>
            </a:r>
            <a:r>
              <a:rPr lang="en-US" altLang="zh-CN" sz="100" kern="0" dirty="0">
                <a:solidFill>
                  <a:sysClr val="window" lastClr="FFFFFF"/>
                </a:solidFill>
                <a:latin typeface="+mj-ea"/>
                <a:ea typeface="+mj-ea"/>
                <a:cs typeface="+mj-ea"/>
              </a:rPr>
              <a:t>PPT</a:t>
            </a:r>
            <a:r>
              <a:rPr lang="zh-CN" altLang="en-US" sz="100" kern="0" dirty="0">
                <a:solidFill>
                  <a:sysClr val="window" lastClr="FFFFFF"/>
                </a:solidFill>
                <a:latin typeface="+mj-ea"/>
                <a:ea typeface="+mj-ea"/>
                <a:cs typeface="+mj-ea"/>
              </a:rPr>
              <a:t>模板：</a:t>
            </a:r>
            <a:r>
              <a:rPr lang="en-US" altLang="zh-CN" sz="100" kern="0" dirty="0">
                <a:solidFill>
                  <a:sysClr val="window" lastClr="FFFFFF"/>
                </a:solidFill>
                <a:latin typeface="+mj-ea"/>
                <a:ea typeface="+mj-ea"/>
                <a:cs typeface="+mj-ea"/>
              </a:rPr>
              <a:t>www.1ppt.com/jieri/           PPT</a:t>
            </a:r>
            <a:r>
              <a:rPr lang="zh-CN" altLang="en-US" sz="100" kern="0" dirty="0">
                <a:solidFill>
                  <a:sysClr val="window" lastClr="FFFFFF"/>
                </a:solidFill>
                <a:latin typeface="+mj-ea"/>
                <a:ea typeface="+mj-ea"/>
                <a:cs typeface="+mj-ea"/>
              </a:rPr>
              <a:t>素材下载：</a:t>
            </a:r>
            <a:r>
              <a:rPr lang="en-US" altLang="zh-CN" sz="100" kern="0" dirty="0">
                <a:solidFill>
                  <a:sysClr val="window" lastClr="FFFFFF"/>
                </a:solidFill>
                <a:latin typeface="+mj-ea"/>
                <a:ea typeface="+mj-ea"/>
                <a:cs typeface="+mj-ea"/>
              </a:rPr>
              <a:t>www.1ppt.com/sucai/</a:t>
            </a:r>
          </a:p>
          <a:p>
            <a:pPr defTabSz="914400">
              <a:defRPr/>
            </a:pPr>
            <a:r>
              <a:rPr lang="en-US" altLang="zh-CN" sz="100" kern="0" dirty="0">
                <a:solidFill>
                  <a:sysClr val="window" lastClr="FFFFFF"/>
                </a:solidFill>
                <a:latin typeface="+mj-ea"/>
                <a:ea typeface="+mj-ea"/>
                <a:cs typeface="+mj-ea"/>
              </a:rPr>
              <a:t>PPT</a:t>
            </a:r>
            <a:r>
              <a:rPr lang="zh-CN" altLang="en-US" sz="100" kern="0" dirty="0">
                <a:solidFill>
                  <a:sysClr val="window" lastClr="FFFFFF"/>
                </a:solidFill>
                <a:latin typeface="+mj-ea"/>
                <a:ea typeface="+mj-ea"/>
                <a:cs typeface="+mj-ea"/>
              </a:rPr>
              <a:t>背景图片：</a:t>
            </a:r>
            <a:r>
              <a:rPr lang="en-US" altLang="zh-CN" sz="100" kern="0" dirty="0">
                <a:solidFill>
                  <a:sysClr val="window" lastClr="FFFFFF"/>
                </a:solidFill>
                <a:latin typeface="+mj-ea"/>
                <a:ea typeface="+mj-ea"/>
                <a:cs typeface="+mj-ea"/>
              </a:rPr>
              <a:t>www.1ppt.com/beijing/      PPT</a:t>
            </a:r>
            <a:r>
              <a:rPr lang="zh-CN" altLang="en-US" sz="100" kern="0" dirty="0">
                <a:solidFill>
                  <a:sysClr val="window" lastClr="FFFFFF"/>
                </a:solidFill>
                <a:latin typeface="+mj-ea"/>
                <a:ea typeface="+mj-ea"/>
                <a:cs typeface="+mj-ea"/>
              </a:rPr>
              <a:t>图表下载：</a:t>
            </a:r>
            <a:r>
              <a:rPr lang="en-US" altLang="zh-CN" sz="100" kern="0" dirty="0">
                <a:solidFill>
                  <a:sysClr val="window" lastClr="FFFFFF"/>
                </a:solidFill>
                <a:latin typeface="+mj-ea"/>
                <a:ea typeface="+mj-ea"/>
                <a:cs typeface="+mj-ea"/>
              </a:rPr>
              <a:t>www.1ppt.com/tubiao/      </a:t>
            </a:r>
          </a:p>
          <a:p>
            <a:pPr defTabSz="914400">
              <a:defRPr/>
            </a:pPr>
            <a:r>
              <a:rPr lang="zh-CN" altLang="en-US" sz="100" kern="0" dirty="0">
                <a:solidFill>
                  <a:sysClr val="window" lastClr="FFFFFF"/>
                </a:solidFill>
                <a:latin typeface="+mj-ea"/>
                <a:ea typeface="+mj-ea"/>
                <a:cs typeface="+mj-ea"/>
              </a:rPr>
              <a:t>优秀</a:t>
            </a:r>
            <a:r>
              <a:rPr lang="en-US" altLang="zh-CN" sz="100" kern="0" dirty="0">
                <a:solidFill>
                  <a:sysClr val="window" lastClr="FFFFFF"/>
                </a:solidFill>
                <a:latin typeface="+mj-ea"/>
                <a:ea typeface="+mj-ea"/>
                <a:cs typeface="+mj-ea"/>
              </a:rPr>
              <a:t>PPT</a:t>
            </a:r>
            <a:r>
              <a:rPr lang="zh-CN" altLang="en-US" sz="100" kern="0" dirty="0">
                <a:solidFill>
                  <a:sysClr val="window" lastClr="FFFFFF"/>
                </a:solidFill>
                <a:latin typeface="+mj-ea"/>
                <a:ea typeface="+mj-ea"/>
                <a:cs typeface="+mj-ea"/>
              </a:rPr>
              <a:t>下载：</a:t>
            </a:r>
            <a:r>
              <a:rPr lang="en-US" altLang="zh-CN" sz="100" kern="0" dirty="0">
                <a:solidFill>
                  <a:sysClr val="window" lastClr="FFFFFF"/>
                </a:solidFill>
                <a:latin typeface="+mj-ea"/>
                <a:ea typeface="+mj-ea"/>
                <a:cs typeface="+mj-ea"/>
              </a:rPr>
              <a:t>www.1ppt.com/xiazai/        PPT</a:t>
            </a:r>
            <a:r>
              <a:rPr lang="zh-CN" altLang="en-US" sz="100" kern="0" dirty="0">
                <a:solidFill>
                  <a:sysClr val="window" lastClr="FFFFFF"/>
                </a:solidFill>
                <a:latin typeface="+mj-ea"/>
                <a:ea typeface="+mj-ea"/>
                <a:cs typeface="+mj-ea"/>
              </a:rPr>
              <a:t>教程： </a:t>
            </a:r>
            <a:r>
              <a:rPr lang="en-US" altLang="zh-CN" sz="100" kern="0" dirty="0">
                <a:solidFill>
                  <a:sysClr val="window" lastClr="FFFFFF"/>
                </a:solidFill>
                <a:latin typeface="+mj-ea"/>
                <a:ea typeface="+mj-ea"/>
                <a:cs typeface="+mj-ea"/>
              </a:rPr>
              <a:t>www.1ppt.com/powerpoint/      </a:t>
            </a:r>
          </a:p>
          <a:p>
            <a:pPr defTabSz="914400">
              <a:defRPr/>
            </a:pPr>
            <a:r>
              <a:rPr lang="en-US" altLang="zh-CN" sz="100" kern="0" dirty="0">
                <a:solidFill>
                  <a:sysClr val="window" lastClr="FFFFFF"/>
                </a:solidFill>
                <a:latin typeface="+mj-ea"/>
                <a:ea typeface="+mj-ea"/>
                <a:cs typeface="+mj-ea"/>
              </a:rPr>
              <a:t>Word</a:t>
            </a:r>
            <a:r>
              <a:rPr lang="zh-CN" altLang="en-US" sz="100" kern="0" dirty="0">
                <a:solidFill>
                  <a:sysClr val="window" lastClr="FFFFFF"/>
                </a:solidFill>
                <a:latin typeface="+mj-ea"/>
                <a:ea typeface="+mj-ea"/>
                <a:cs typeface="+mj-ea"/>
              </a:rPr>
              <a:t>教程： </a:t>
            </a:r>
            <a:r>
              <a:rPr lang="en-US" altLang="zh-CN" sz="100" kern="0" dirty="0">
                <a:solidFill>
                  <a:sysClr val="window" lastClr="FFFFFF"/>
                </a:solidFill>
                <a:latin typeface="+mj-ea"/>
                <a:ea typeface="+mj-ea"/>
                <a:cs typeface="+mj-ea"/>
              </a:rPr>
              <a:t>www.1ppt.com/word/              Excel</a:t>
            </a:r>
            <a:r>
              <a:rPr lang="zh-CN" altLang="en-US" sz="100" kern="0" dirty="0">
                <a:solidFill>
                  <a:sysClr val="window" lastClr="FFFFFF"/>
                </a:solidFill>
                <a:latin typeface="+mj-ea"/>
                <a:ea typeface="+mj-ea"/>
                <a:cs typeface="+mj-ea"/>
              </a:rPr>
              <a:t>教程：</a:t>
            </a:r>
            <a:r>
              <a:rPr lang="en-US" altLang="zh-CN" sz="100" kern="0" dirty="0">
                <a:solidFill>
                  <a:sysClr val="window" lastClr="FFFFFF"/>
                </a:solidFill>
                <a:latin typeface="+mj-ea"/>
                <a:ea typeface="+mj-ea"/>
                <a:cs typeface="+mj-ea"/>
              </a:rPr>
              <a:t>www.1ppt.com/excel/  </a:t>
            </a:r>
          </a:p>
          <a:p>
            <a:pPr defTabSz="914400">
              <a:defRPr/>
            </a:pPr>
            <a:r>
              <a:rPr lang="zh-CN" altLang="en-US" sz="100" kern="0" dirty="0">
                <a:solidFill>
                  <a:sysClr val="window" lastClr="FFFFFF"/>
                </a:solidFill>
                <a:latin typeface="+mj-ea"/>
                <a:ea typeface="+mj-ea"/>
                <a:cs typeface="+mj-ea"/>
              </a:rPr>
              <a:t>资料下载：</a:t>
            </a:r>
            <a:r>
              <a:rPr lang="en-US" altLang="zh-CN" sz="100" kern="0" dirty="0">
                <a:solidFill>
                  <a:sysClr val="window" lastClr="FFFFFF"/>
                </a:solidFill>
                <a:latin typeface="+mj-ea"/>
                <a:ea typeface="+mj-ea"/>
                <a:cs typeface="+mj-ea"/>
              </a:rPr>
              <a:t>www.1ppt.com/ziliao/                PPT</a:t>
            </a:r>
            <a:r>
              <a:rPr lang="zh-CN" altLang="en-US" sz="100" kern="0" dirty="0">
                <a:solidFill>
                  <a:sysClr val="window" lastClr="FFFFFF"/>
                </a:solidFill>
                <a:latin typeface="+mj-ea"/>
                <a:ea typeface="+mj-ea"/>
                <a:cs typeface="+mj-ea"/>
              </a:rPr>
              <a:t>课件下载：</a:t>
            </a:r>
            <a:r>
              <a:rPr lang="en-US" altLang="zh-CN" sz="100" kern="0" dirty="0">
                <a:solidFill>
                  <a:sysClr val="window" lastClr="FFFFFF"/>
                </a:solidFill>
                <a:latin typeface="+mj-ea"/>
                <a:ea typeface="+mj-ea"/>
                <a:cs typeface="+mj-ea"/>
              </a:rPr>
              <a:t>www.1ppt.com/kejian/ </a:t>
            </a:r>
          </a:p>
          <a:p>
            <a:pPr defTabSz="914400">
              <a:defRPr/>
            </a:pPr>
            <a:r>
              <a:rPr lang="zh-CN" altLang="en-US" sz="100" kern="0" dirty="0">
                <a:solidFill>
                  <a:sysClr val="window" lastClr="FFFFFF"/>
                </a:solidFill>
                <a:latin typeface="+mj-ea"/>
                <a:ea typeface="+mj-ea"/>
                <a:cs typeface="+mj-ea"/>
              </a:rPr>
              <a:t>范文下载：</a:t>
            </a:r>
            <a:r>
              <a:rPr lang="en-US" altLang="zh-CN" sz="100" kern="0" dirty="0">
                <a:solidFill>
                  <a:sysClr val="window" lastClr="FFFFFF"/>
                </a:solidFill>
                <a:latin typeface="+mj-ea"/>
                <a:ea typeface="+mj-ea"/>
                <a:cs typeface="+mj-ea"/>
              </a:rPr>
              <a:t>www.1ppt.com/fanwen/             </a:t>
            </a:r>
            <a:r>
              <a:rPr lang="zh-CN" altLang="en-US" sz="100" kern="0" dirty="0">
                <a:solidFill>
                  <a:sysClr val="window" lastClr="FFFFFF"/>
                </a:solidFill>
                <a:latin typeface="+mj-ea"/>
                <a:ea typeface="+mj-ea"/>
                <a:cs typeface="+mj-ea"/>
              </a:rPr>
              <a:t>试卷下载：</a:t>
            </a:r>
            <a:r>
              <a:rPr lang="en-US" altLang="zh-CN" sz="100" kern="0" dirty="0">
                <a:solidFill>
                  <a:sysClr val="window" lastClr="FFFFFF"/>
                </a:solidFill>
                <a:latin typeface="+mj-ea"/>
                <a:ea typeface="+mj-ea"/>
                <a:cs typeface="+mj-ea"/>
              </a:rPr>
              <a:t>www.1ppt.com/shiti/  </a:t>
            </a:r>
          </a:p>
          <a:p>
            <a:pPr defTabSz="914400">
              <a:defRPr/>
            </a:pPr>
            <a:r>
              <a:rPr lang="zh-CN" altLang="en-US" sz="100" kern="0" dirty="0">
                <a:solidFill>
                  <a:sysClr val="window" lastClr="FFFFFF"/>
                </a:solidFill>
                <a:latin typeface="+mj-ea"/>
                <a:ea typeface="+mj-ea"/>
                <a:cs typeface="+mj-ea"/>
              </a:rPr>
              <a:t>教案下载：</a:t>
            </a:r>
            <a:r>
              <a:rPr lang="en-US" altLang="zh-CN" sz="100" kern="0" dirty="0">
                <a:solidFill>
                  <a:sysClr val="window" lastClr="FFFFFF"/>
                </a:solidFill>
                <a:latin typeface="+mj-ea"/>
                <a:ea typeface="+mj-ea"/>
                <a:cs typeface="+mj-ea"/>
              </a:rPr>
              <a:t>www.1ppt.com/jiaoan/        PPT</a:t>
            </a:r>
            <a:r>
              <a:rPr lang="zh-CN" altLang="en-US" sz="100" kern="0" dirty="0">
                <a:solidFill>
                  <a:sysClr val="window" lastClr="FFFFFF"/>
                </a:solidFill>
                <a:latin typeface="+mj-ea"/>
                <a:ea typeface="+mj-ea"/>
                <a:cs typeface="+mj-ea"/>
              </a:rPr>
              <a:t>论坛：</a:t>
            </a:r>
            <a:r>
              <a:rPr lang="en-US" altLang="zh-CN" sz="100" kern="0" dirty="0">
                <a:solidFill>
                  <a:sysClr val="window" lastClr="FFFFFF"/>
                </a:solidFill>
                <a:latin typeface="+mj-ea"/>
                <a:ea typeface="+mj-ea"/>
                <a:cs typeface="+mj-ea"/>
              </a:rPr>
              <a:t>www.1ppt.cn</a:t>
            </a:r>
          </a:p>
          <a:p>
            <a:pPr defTabSz="914400">
              <a:defRPr/>
            </a:pPr>
            <a:r>
              <a:rPr lang="en-US" altLang="zh-CN" sz="100" kern="0" dirty="0">
                <a:solidFill>
                  <a:sysClr val="window" lastClr="FFFFFF"/>
                </a:solidFill>
                <a:latin typeface="+mj-ea"/>
                <a:ea typeface="+mj-ea"/>
                <a:cs typeface="+mj-ea"/>
              </a:rPr>
              <a:t> </a:t>
            </a:r>
          </a:p>
        </p:txBody>
      </p:sp>
      <p:sp>
        <p:nvSpPr>
          <p:cNvPr id="6" name="矩形 5"/>
          <p:cNvSpPr/>
          <p:nvPr/>
        </p:nvSpPr>
        <p:spPr>
          <a:xfrm>
            <a:off x="0" y="0"/>
            <a:ext cx="3216275" cy="6858000"/>
          </a:xfrm>
          <a:prstGeom prst="rect">
            <a:avLst/>
          </a:prstGeom>
          <a:solidFill>
            <a:srgbClr val="6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j-ea"/>
              <a:ea typeface="+mj-ea"/>
            </a:endParaRPr>
          </a:p>
        </p:txBody>
      </p:sp>
      <p:sp>
        <p:nvSpPr>
          <p:cNvPr id="8" name="文本框 7"/>
          <p:cNvSpPr txBox="1"/>
          <p:nvPr/>
        </p:nvSpPr>
        <p:spPr>
          <a:xfrm>
            <a:off x="-143551" y="3139353"/>
            <a:ext cx="3225297" cy="645160"/>
          </a:xfrm>
          <a:prstGeom prst="rect">
            <a:avLst/>
          </a:prstGeom>
          <a:noFill/>
        </p:spPr>
        <p:txBody>
          <a:bodyPr wrap="square" rtlCol="0">
            <a:spAutoFit/>
          </a:bodyPr>
          <a:lstStyle/>
          <a:p>
            <a:pPr algn="r"/>
            <a:r>
              <a:rPr lang="en-US" altLang="zh-CN" sz="3600" b="1" dirty="0">
                <a:solidFill>
                  <a:schemeClr val="bg1"/>
                </a:solidFill>
                <a:latin typeface="+mj-ea"/>
                <a:ea typeface="+mj-ea"/>
                <a:cs typeface="Calibri" panose="020F0502020204030204" charset="0"/>
              </a:rPr>
              <a:t>CONTENTS</a:t>
            </a:r>
          </a:p>
        </p:txBody>
      </p:sp>
      <p:grpSp>
        <p:nvGrpSpPr>
          <p:cNvPr id="3" name="组合 2"/>
          <p:cNvGrpSpPr/>
          <p:nvPr/>
        </p:nvGrpSpPr>
        <p:grpSpPr>
          <a:xfrm>
            <a:off x="4017682" y="861556"/>
            <a:ext cx="7715671" cy="828000"/>
            <a:chOff x="4311289" y="1447290"/>
            <a:chExt cx="7715671" cy="828000"/>
          </a:xfrm>
        </p:grpSpPr>
        <p:sp>
          <p:nvSpPr>
            <p:cNvPr id="19" name="文本框 18"/>
            <p:cNvSpPr txBox="1"/>
            <p:nvPr/>
          </p:nvSpPr>
          <p:spPr>
            <a:xfrm>
              <a:off x="5262073" y="1507347"/>
              <a:ext cx="6764887" cy="646331"/>
            </a:xfrm>
            <a:prstGeom prst="rect">
              <a:avLst/>
            </a:prstGeom>
            <a:noFill/>
          </p:spPr>
          <p:txBody>
            <a:bodyPr wrap="square" rtlCol="0">
              <a:spAutoFit/>
            </a:bodyPr>
            <a:lstStyle/>
            <a:p>
              <a:r>
                <a:rPr lang="zh-CN" altLang="en-US" sz="3600" dirty="0">
                  <a:solidFill>
                    <a:srgbClr val="870078"/>
                  </a:solidFill>
                  <a:latin typeface="Microsoft YaHei" panose="020B0503020204020204" pitchFamily="34" charset="-122"/>
                  <a:ea typeface="Microsoft YaHei" panose="020B0503020204020204" pitchFamily="34" charset="-122"/>
                  <a:cs typeface="LingWai TC Medium" panose="03050602040302020204" pitchFamily="66" charset="-120"/>
                </a:rPr>
                <a:t>大模型软件开发辅助工具简介</a:t>
              </a:r>
              <a:endParaRPr lang="en-US" altLang="zh-CN" sz="3600" dirty="0">
                <a:solidFill>
                  <a:srgbClr val="870078"/>
                </a:solidFill>
                <a:latin typeface="Microsoft YaHei" panose="020B0503020204020204" pitchFamily="34" charset="-122"/>
                <a:ea typeface="Microsoft YaHei" panose="020B0503020204020204" pitchFamily="34" charset="-122"/>
                <a:cs typeface="LingWai TC Medium" panose="03050602040302020204" pitchFamily="66" charset="-120"/>
              </a:endParaRPr>
            </a:p>
          </p:txBody>
        </p:sp>
        <p:grpSp>
          <p:nvGrpSpPr>
            <p:cNvPr id="2" name="组合 1"/>
            <p:cNvGrpSpPr/>
            <p:nvPr/>
          </p:nvGrpSpPr>
          <p:grpSpPr>
            <a:xfrm>
              <a:off x="4311289" y="1447290"/>
              <a:ext cx="828000" cy="828000"/>
              <a:chOff x="4311289" y="1447290"/>
              <a:chExt cx="828000" cy="828000"/>
            </a:xfrm>
          </p:grpSpPr>
          <p:sp>
            <p:nvSpPr>
              <p:cNvPr id="17" name="文本框 16"/>
              <p:cNvSpPr txBox="1"/>
              <p:nvPr/>
            </p:nvSpPr>
            <p:spPr>
              <a:xfrm>
                <a:off x="4311289" y="1507347"/>
                <a:ext cx="828000" cy="645160"/>
              </a:xfrm>
              <a:prstGeom prst="rect">
                <a:avLst/>
              </a:prstGeom>
              <a:noFill/>
              <a:ln>
                <a:noFill/>
              </a:ln>
            </p:spPr>
            <p:txBody>
              <a:bodyPr wrap="square" rtlCol="0">
                <a:spAutoFit/>
              </a:bodyPr>
              <a:lstStyle/>
              <a:p>
                <a:pPr algn="ctr"/>
                <a:r>
                  <a:rPr lang="en-US" altLang="zh-CN" sz="3600" b="1" dirty="0">
                    <a:solidFill>
                      <a:srgbClr val="870078"/>
                    </a:solidFill>
                    <a:latin typeface="+mj-ea"/>
                    <a:ea typeface="+mj-ea"/>
                    <a:cs typeface="Calibri" panose="020F0502020204030204" pitchFamily="34" charset="0"/>
                  </a:rPr>
                  <a:t>01</a:t>
                </a:r>
              </a:p>
            </p:txBody>
          </p:sp>
          <p:sp>
            <p:nvSpPr>
              <p:cNvPr id="32" name="矩形 31"/>
              <p:cNvSpPr/>
              <p:nvPr/>
            </p:nvSpPr>
            <p:spPr>
              <a:xfrm>
                <a:off x="4311289" y="1447290"/>
                <a:ext cx="828000" cy="828000"/>
              </a:xfrm>
              <a:prstGeom prst="rect">
                <a:avLst/>
              </a:prstGeom>
              <a:noFill/>
              <a:ln>
                <a:solidFill>
                  <a:srgbClr val="6A00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latin typeface="+mj-ea"/>
                  <a:ea typeface="+mj-ea"/>
                </a:endParaRPr>
              </a:p>
            </p:txBody>
          </p:sp>
        </p:grpSp>
      </p:grpSp>
      <p:grpSp>
        <p:nvGrpSpPr>
          <p:cNvPr id="10" name="组合 9"/>
          <p:cNvGrpSpPr/>
          <p:nvPr/>
        </p:nvGrpSpPr>
        <p:grpSpPr>
          <a:xfrm>
            <a:off x="4017682" y="2074468"/>
            <a:ext cx="8136218" cy="828000"/>
            <a:chOff x="4311289" y="1447290"/>
            <a:chExt cx="8136218" cy="828000"/>
          </a:xfrm>
        </p:grpSpPr>
        <p:sp>
          <p:nvSpPr>
            <p:cNvPr id="11" name="文本框 10"/>
            <p:cNvSpPr txBox="1"/>
            <p:nvPr/>
          </p:nvSpPr>
          <p:spPr>
            <a:xfrm>
              <a:off x="5262073" y="1512025"/>
              <a:ext cx="7185434" cy="646331"/>
            </a:xfrm>
            <a:prstGeom prst="rect">
              <a:avLst/>
            </a:prstGeom>
            <a:noFill/>
          </p:spPr>
          <p:txBody>
            <a:bodyPr wrap="square" rtlCol="0">
              <a:spAutoFit/>
            </a:bodyPr>
            <a:lstStyle/>
            <a:p>
              <a:r>
                <a:rPr lang="zh-CN" altLang="en-US" sz="3600" dirty="0">
                  <a:solidFill>
                    <a:srgbClr val="870078"/>
                  </a:solidFill>
                  <a:latin typeface="Microsoft YaHei" panose="020B0503020204020204" pitchFamily="34" charset="-122"/>
                  <a:ea typeface="Microsoft YaHei" panose="020B0503020204020204" pitchFamily="34" charset="-122"/>
                  <a:cs typeface="LingWai TC Medium" panose="03050602040302020204" pitchFamily="66" charset="-120"/>
                </a:rPr>
                <a:t>软件开发流程中大模型的应用</a:t>
              </a:r>
              <a:endParaRPr lang="en-US" altLang="zh-CN" sz="3600" dirty="0">
                <a:solidFill>
                  <a:srgbClr val="870078"/>
                </a:solidFill>
                <a:latin typeface="Microsoft YaHei" panose="020B0503020204020204" pitchFamily="34" charset="-122"/>
                <a:ea typeface="Microsoft YaHei" panose="020B0503020204020204" pitchFamily="34" charset="-122"/>
                <a:cs typeface="LingWai TC Medium" panose="03050602040302020204" pitchFamily="66" charset="-120"/>
              </a:endParaRPr>
            </a:p>
          </p:txBody>
        </p:sp>
        <p:grpSp>
          <p:nvGrpSpPr>
            <p:cNvPr id="12" name="组合 11"/>
            <p:cNvGrpSpPr/>
            <p:nvPr/>
          </p:nvGrpSpPr>
          <p:grpSpPr>
            <a:xfrm>
              <a:off x="4311289" y="1447290"/>
              <a:ext cx="828000" cy="828000"/>
              <a:chOff x="4311289" y="1447290"/>
              <a:chExt cx="828000" cy="828000"/>
            </a:xfrm>
          </p:grpSpPr>
          <p:sp>
            <p:nvSpPr>
              <p:cNvPr id="13" name="文本框 12"/>
              <p:cNvSpPr txBox="1"/>
              <p:nvPr/>
            </p:nvSpPr>
            <p:spPr>
              <a:xfrm>
                <a:off x="4311289" y="1507347"/>
                <a:ext cx="828000" cy="645160"/>
              </a:xfrm>
              <a:prstGeom prst="rect">
                <a:avLst/>
              </a:prstGeom>
              <a:noFill/>
              <a:ln>
                <a:noFill/>
              </a:ln>
            </p:spPr>
            <p:txBody>
              <a:bodyPr wrap="square" rtlCol="0">
                <a:spAutoFit/>
              </a:bodyPr>
              <a:lstStyle/>
              <a:p>
                <a:pPr algn="ctr"/>
                <a:r>
                  <a:rPr lang="en-US" altLang="zh-CN" sz="3600" b="1" dirty="0">
                    <a:solidFill>
                      <a:srgbClr val="870078"/>
                    </a:solidFill>
                    <a:latin typeface="+mj-ea"/>
                    <a:ea typeface="+mj-ea"/>
                  </a:rPr>
                  <a:t>02</a:t>
                </a:r>
              </a:p>
            </p:txBody>
          </p:sp>
          <p:sp>
            <p:nvSpPr>
              <p:cNvPr id="14" name="矩形 13"/>
              <p:cNvSpPr/>
              <p:nvPr/>
            </p:nvSpPr>
            <p:spPr>
              <a:xfrm>
                <a:off x="4311289" y="1447290"/>
                <a:ext cx="828000" cy="828000"/>
              </a:xfrm>
              <a:prstGeom prst="rect">
                <a:avLst/>
              </a:prstGeom>
              <a:noFill/>
              <a:ln>
                <a:solidFill>
                  <a:srgbClr val="6A00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latin typeface="+mj-ea"/>
                  <a:ea typeface="+mj-ea"/>
                </a:endParaRPr>
              </a:p>
            </p:txBody>
          </p:sp>
        </p:grpSp>
      </p:grpSp>
      <p:grpSp>
        <p:nvGrpSpPr>
          <p:cNvPr id="4" name="组合 3">
            <a:extLst>
              <a:ext uri="{FF2B5EF4-FFF2-40B4-BE49-F238E27FC236}">
                <a16:creationId xmlns:a16="http://schemas.microsoft.com/office/drawing/2014/main" id="{94E5BB82-76A5-1700-E368-D2E4C3442F79}"/>
              </a:ext>
            </a:extLst>
          </p:cNvPr>
          <p:cNvGrpSpPr/>
          <p:nvPr/>
        </p:nvGrpSpPr>
        <p:grpSpPr>
          <a:xfrm>
            <a:off x="4017682" y="3350944"/>
            <a:ext cx="8136218" cy="828000"/>
            <a:chOff x="4311289" y="1447290"/>
            <a:chExt cx="8136218" cy="828000"/>
          </a:xfrm>
        </p:grpSpPr>
        <p:sp>
          <p:nvSpPr>
            <p:cNvPr id="5" name="文本框 4">
              <a:extLst>
                <a:ext uri="{FF2B5EF4-FFF2-40B4-BE49-F238E27FC236}">
                  <a16:creationId xmlns:a16="http://schemas.microsoft.com/office/drawing/2014/main" id="{B0D6C90E-073C-AE2C-E3E9-85FA796BEC0E}"/>
                </a:ext>
              </a:extLst>
            </p:cNvPr>
            <p:cNvSpPr txBox="1"/>
            <p:nvPr/>
          </p:nvSpPr>
          <p:spPr>
            <a:xfrm>
              <a:off x="5262073" y="1512025"/>
              <a:ext cx="7185434" cy="646331"/>
            </a:xfrm>
            <a:prstGeom prst="rect">
              <a:avLst/>
            </a:prstGeom>
            <a:noFill/>
          </p:spPr>
          <p:txBody>
            <a:bodyPr wrap="square" rtlCol="0">
              <a:spAutoFit/>
            </a:bodyPr>
            <a:lstStyle/>
            <a:p>
              <a:r>
                <a:rPr lang="zh-CN" altLang="en-US" sz="3600" dirty="0">
                  <a:solidFill>
                    <a:srgbClr val="870078"/>
                  </a:solidFill>
                  <a:latin typeface="Microsoft YaHei" panose="020B0503020204020204" pitchFamily="34" charset="-122"/>
                  <a:ea typeface="Microsoft YaHei" panose="020B0503020204020204" pitchFamily="34" charset="-122"/>
                  <a:cs typeface="LingWai TC Medium" panose="03050602040302020204" pitchFamily="66" charset="-120"/>
                </a:rPr>
                <a:t>基于</a:t>
              </a:r>
              <a:r>
                <a:rPr lang="en-US" altLang="zh-CN" sz="3600" dirty="0">
                  <a:solidFill>
                    <a:srgbClr val="870078"/>
                  </a:solidFill>
                  <a:latin typeface="Microsoft YaHei" panose="020B0503020204020204" pitchFamily="34" charset="-122"/>
                  <a:ea typeface="Microsoft YaHei" panose="020B0503020204020204" pitchFamily="34" charset="-122"/>
                  <a:cs typeface="LingWai TC Medium" panose="03050602040302020204" pitchFamily="66" charset="-120"/>
                </a:rPr>
                <a:t>API</a:t>
              </a:r>
              <a:r>
                <a:rPr lang="zh-CN" altLang="en-US" sz="3600" dirty="0">
                  <a:solidFill>
                    <a:srgbClr val="870078"/>
                  </a:solidFill>
                  <a:latin typeface="Microsoft YaHei" panose="020B0503020204020204" pitchFamily="34" charset="-122"/>
                  <a:ea typeface="Microsoft YaHei" panose="020B0503020204020204" pitchFamily="34" charset="-122"/>
                  <a:cs typeface="LingWai TC Medium" panose="03050602040302020204" pitchFamily="66" charset="-120"/>
                </a:rPr>
                <a:t>开发软件开发辅助工具</a:t>
              </a:r>
            </a:p>
          </p:txBody>
        </p:sp>
        <p:grpSp>
          <p:nvGrpSpPr>
            <p:cNvPr id="7" name="组合 6">
              <a:extLst>
                <a:ext uri="{FF2B5EF4-FFF2-40B4-BE49-F238E27FC236}">
                  <a16:creationId xmlns:a16="http://schemas.microsoft.com/office/drawing/2014/main" id="{74F0707F-7F9A-57B6-7840-19670614B450}"/>
                </a:ext>
              </a:extLst>
            </p:cNvPr>
            <p:cNvGrpSpPr/>
            <p:nvPr/>
          </p:nvGrpSpPr>
          <p:grpSpPr>
            <a:xfrm>
              <a:off x="4311289" y="1447290"/>
              <a:ext cx="828000" cy="828000"/>
              <a:chOff x="4311289" y="1447290"/>
              <a:chExt cx="828000" cy="828000"/>
            </a:xfrm>
          </p:grpSpPr>
          <p:sp>
            <p:nvSpPr>
              <p:cNvPr id="9" name="文本框 8">
                <a:extLst>
                  <a:ext uri="{FF2B5EF4-FFF2-40B4-BE49-F238E27FC236}">
                    <a16:creationId xmlns:a16="http://schemas.microsoft.com/office/drawing/2014/main" id="{15278618-F43F-4A87-7A93-B20E890A4866}"/>
                  </a:ext>
                </a:extLst>
              </p:cNvPr>
              <p:cNvSpPr txBox="1"/>
              <p:nvPr/>
            </p:nvSpPr>
            <p:spPr>
              <a:xfrm>
                <a:off x="4311289" y="1507347"/>
                <a:ext cx="828000" cy="645160"/>
              </a:xfrm>
              <a:prstGeom prst="rect">
                <a:avLst/>
              </a:prstGeom>
              <a:noFill/>
              <a:ln>
                <a:noFill/>
              </a:ln>
            </p:spPr>
            <p:txBody>
              <a:bodyPr wrap="square" rtlCol="0">
                <a:spAutoFit/>
              </a:bodyPr>
              <a:lstStyle/>
              <a:p>
                <a:pPr algn="ctr"/>
                <a:r>
                  <a:rPr lang="en-US" altLang="zh-CN" sz="3600" b="1" dirty="0">
                    <a:solidFill>
                      <a:srgbClr val="870078"/>
                    </a:solidFill>
                    <a:latin typeface="+mj-ea"/>
                    <a:ea typeface="+mj-ea"/>
                  </a:rPr>
                  <a:t>03</a:t>
                </a:r>
              </a:p>
            </p:txBody>
          </p:sp>
          <p:sp>
            <p:nvSpPr>
              <p:cNvPr id="15" name="矩形 14">
                <a:extLst>
                  <a:ext uri="{FF2B5EF4-FFF2-40B4-BE49-F238E27FC236}">
                    <a16:creationId xmlns:a16="http://schemas.microsoft.com/office/drawing/2014/main" id="{62C29B30-8C30-A7E5-B0E0-8465A85014B9}"/>
                  </a:ext>
                </a:extLst>
              </p:cNvPr>
              <p:cNvSpPr/>
              <p:nvPr/>
            </p:nvSpPr>
            <p:spPr>
              <a:xfrm>
                <a:off x="4311289" y="1447290"/>
                <a:ext cx="828000" cy="828000"/>
              </a:xfrm>
              <a:prstGeom prst="rect">
                <a:avLst/>
              </a:prstGeom>
              <a:noFill/>
              <a:ln>
                <a:solidFill>
                  <a:srgbClr val="6A00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latin typeface="+mj-ea"/>
                  <a:ea typeface="+mj-ea"/>
                </a:endParaRPr>
              </a:p>
            </p:txBody>
          </p:sp>
        </p:grpSp>
      </p:grpSp>
      <p:grpSp>
        <p:nvGrpSpPr>
          <p:cNvPr id="16" name="组合 15">
            <a:extLst>
              <a:ext uri="{FF2B5EF4-FFF2-40B4-BE49-F238E27FC236}">
                <a16:creationId xmlns:a16="http://schemas.microsoft.com/office/drawing/2014/main" id="{7679D69D-3C63-5EEF-06F0-8C00CB9EB90A}"/>
              </a:ext>
            </a:extLst>
          </p:cNvPr>
          <p:cNvGrpSpPr/>
          <p:nvPr/>
        </p:nvGrpSpPr>
        <p:grpSpPr>
          <a:xfrm>
            <a:off x="4017682" y="4627420"/>
            <a:ext cx="8136218" cy="828000"/>
            <a:chOff x="4311289" y="1447290"/>
            <a:chExt cx="8136218" cy="828000"/>
          </a:xfrm>
        </p:grpSpPr>
        <p:sp>
          <p:nvSpPr>
            <p:cNvPr id="18" name="文本框 17">
              <a:extLst>
                <a:ext uri="{FF2B5EF4-FFF2-40B4-BE49-F238E27FC236}">
                  <a16:creationId xmlns:a16="http://schemas.microsoft.com/office/drawing/2014/main" id="{A45EA48B-FAEB-EC86-FFC2-6ACE5710F284}"/>
                </a:ext>
              </a:extLst>
            </p:cNvPr>
            <p:cNvSpPr txBox="1"/>
            <p:nvPr/>
          </p:nvSpPr>
          <p:spPr>
            <a:xfrm>
              <a:off x="5262073" y="1512025"/>
              <a:ext cx="7185434" cy="646331"/>
            </a:xfrm>
            <a:prstGeom prst="rect">
              <a:avLst/>
            </a:prstGeom>
            <a:noFill/>
          </p:spPr>
          <p:txBody>
            <a:bodyPr wrap="square" rtlCol="0">
              <a:spAutoFit/>
            </a:bodyPr>
            <a:lstStyle/>
            <a:p>
              <a:r>
                <a:rPr lang="zh-CN" altLang="en-US" sz="3600" dirty="0">
                  <a:solidFill>
                    <a:srgbClr val="870078"/>
                  </a:solidFill>
                  <a:latin typeface="Microsoft YaHei" panose="020B0503020204020204" pitchFamily="34" charset="-122"/>
                  <a:ea typeface="Microsoft YaHei" panose="020B0503020204020204" pitchFamily="34" charset="-122"/>
                  <a:cs typeface="LingWai TC Medium" panose="03050602040302020204" pitchFamily="66" charset="-120"/>
                </a:rPr>
                <a:t>大模型推理与提示工程</a:t>
              </a:r>
            </a:p>
          </p:txBody>
        </p:sp>
        <p:grpSp>
          <p:nvGrpSpPr>
            <p:cNvPr id="20" name="组合 19">
              <a:extLst>
                <a:ext uri="{FF2B5EF4-FFF2-40B4-BE49-F238E27FC236}">
                  <a16:creationId xmlns:a16="http://schemas.microsoft.com/office/drawing/2014/main" id="{2BF83D70-49E7-84B3-C92D-6292DB348FD1}"/>
                </a:ext>
              </a:extLst>
            </p:cNvPr>
            <p:cNvGrpSpPr/>
            <p:nvPr/>
          </p:nvGrpSpPr>
          <p:grpSpPr>
            <a:xfrm>
              <a:off x="4311289" y="1447290"/>
              <a:ext cx="828000" cy="828000"/>
              <a:chOff x="4311289" y="1447290"/>
              <a:chExt cx="828000" cy="828000"/>
            </a:xfrm>
          </p:grpSpPr>
          <p:sp>
            <p:nvSpPr>
              <p:cNvPr id="21" name="文本框 20">
                <a:extLst>
                  <a:ext uri="{FF2B5EF4-FFF2-40B4-BE49-F238E27FC236}">
                    <a16:creationId xmlns:a16="http://schemas.microsoft.com/office/drawing/2014/main" id="{592A6CF6-6CBF-4010-D8FA-EEF9EC65A9E5}"/>
                  </a:ext>
                </a:extLst>
              </p:cNvPr>
              <p:cNvSpPr txBox="1"/>
              <p:nvPr/>
            </p:nvSpPr>
            <p:spPr>
              <a:xfrm>
                <a:off x="4311289" y="1507347"/>
                <a:ext cx="828000" cy="645160"/>
              </a:xfrm>
              <a:prstGeom prst="rect">
                <a:avLst/>
              </a:prstGeom>
              <a:noFill/>
              <a:ln>
                <a:noFill/>
              </a:ln>
            </p:spPr>
            <p:txBody>
              <a:bodyPr wrap="square" rtlCol="0">
                <a:spAutoFit/>
              </a:bodyPr>
              <a:lstStyle/>
              <a:p>
                <a:pPr algn="ctr"/>
                <a:r>
                  <a:rPr lang="en-US" altLang="zh-CN" sz="3600" b="1" dirty="0">
                    <a:solidFill>
                      <a:srgbClr val="870078"/>
                    </a:solidFill>
                    <a:latin typeface="+mj-ea"/>
                    <a:ea typeface="+mj-ea"/>
                  </a:rPr>
                  <a:t>04</a:t>
                </a:r>
              </a:p>
            </p:txBody>
          </p:sp>
          <p:sp>
            <p:nvSpPr>
              <p:cNvPr id="22" name="矩形 21">
                <a:extLst>
                  <a:ext uri="{FF2B5EF4-FFF2-40B4-BE49-F238E27FC236}">
                    <a16:creationId xmlns:a16="http://schemas.microsoft.com/office/drawing/2014/main" id="{44AB6683-E880-2652-946F-B3DE6BDACCCA}"/>
                  </a:ext>
                </a:extLst>
              </p:cNvPr>
              <p:cNvSpPr/>
              <p:nvPr/>
            </p:nvSpPr>
            <p:spPr>
              <a:xfrm>
                <a:off x="4311289" y="1447290"/>
                <a:ext cx="828000" cy="828000"/>
              </a:xfrm>
              <a:prstGeom prst="rect">
                <a:avLst/>
              </a:prstGeom>
              <a:noFill/>
              <a:ln>
                <a:solidFill>
                  <a:srgbClr val="6A00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latin typeface="+mj-ea"/>
                  <a:ea typeface="+mj-ea"/>
                </a:endParaRPr>
              </a:p>
            </p:txBody>
          </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B4C9C0-7013-F2D0-752A-E3D42BDB6DDB}"/>
              </a:ext>
            </a:extLst>
          </p:cNvPr>
          <p:cNvSpPr>
            <a:spLocks noGrp="1"/>
          </p:cNvSpPr>
          <p:nvPr>
            <p:ph type="sldNum" sz="quarter" idx="12"/>
          </p:nvPr>
        </p:nvSpPr>
        <p:spPr/>
        <p:txBody>
          <a:bodyPr/>
          <a:lstStyle/>
          <a:p>
            <a:fld id="{51D91E7F-84B6-4064-9D4E-CC7D244BCA04}" type="slidenum">
              <a:rPr lang="zh-CN" altLang="en-US" smtClean="0"/>
              <a:t>20</a:t>
            </a:fld>
            <a:endParaRPr lang="zh-CN" altLang="en-US"/>
          </a:p>
        </p:txBody>
      </p:sp>
      <p:sp>
        <p:nvSpPr>
          <p:cNvPr id="3" name="文本占位符 2">
            <a:extLst>
              <a:ext uri="{FF2B5EF4-FFF2-40B4-BE49-F238E27FC236}">
                <a16:creationId xmlns:a16="http://schemas.microsoft.com/office/drawing/2014/main" id="{00791C03-5370-3647-6D78-C43F1CC5F50F}"/>
              </a:ext>
            </a:extLst>
          </p:cNvPr>
          <p:cNvSpPr>
            <a:spLocks noGrp="1"/>
          </p:cNvSpPr>
          <p:nvPr>
            <p:ph type="title" idx="4294967295"/>
          </p:nvPr>
        </p:nvSpPr>
        <p:spPr>
          <a:xfrm>
            <a:off x="1042988" y="419100"/>
            <a:ext cx="10833100" cy="4000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2000" dirty="0">
                <a:latin typeface="微软雅黑" panose="020B0503020204020204" pitchFamily="34" charset="-122"/>
                <a:ea typeface="微软雅黑" panose="020B0503020204020204" pitchFamily="34" charset="-122"/>
                <a:cs typeface="+mn-cs"/>
              </a:rPr>
              <a:t>大模型预置任务实现</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4DC93CE2-5673-9E33-51A9-E570681B2316}"/>
              </a:ext>
            </a:extLst>
          </p:cNvPr>
          <p:cNvSpPr txBox="1"/>
          <p:nvPr/>
        </p:nvSpPr>
        <p:spPr>
          <a:xfrm>
            <a:off x="428252" y="2067669"/>
            <a:ext cx="4811227" cy="2585323"/>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对常见任务提供预置</a:t>
            </a:r>
            <a:r>
              <a:rPr lang="en-US" altLang="zh-CN" dirty="0">
                <a:latin typeface="微软雅黑" panose="020B0503020204020204" pitchFamily="34" charset="-122"/>
                <a:ea typeface="微软雅黑" panose="020B0503020204020204" pitchFamily="34" charset="-122"/>
              </a:rPr>
              <a:t>Prompt</a:t>
            </a:r>
            <a:r>
              <a:rPr lang="zh-CN" altLang="en-US" dirty="0">
                <a:latin typeface="微软雅黑" panose="020B0503020204020204" pitchFamily="34" charset="-122"/>
                <a:ea typeface="微软雅黑" panose="020B0503020204020204" pitchFamily="34" charset="-122"/>
              </a:rPr>
              <a:t>，方便用户直接使用</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代码评审</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代码修复</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代码解释</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对应工具将必要信息填入模板，提供给大模型，获取结果。</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
        <p:nvSpPr>
          <p:cNvPr id="5" name="文本占位符 2">
            <a:extLst>
              <a:ext uri="{FF2B5EF4-FFF2-40B4-BE49-F238E27FC236}">
                <a16:creationId xmlns:a16="http://schemas.microsoft.com/office/drawing/2014/main" id="{C4D792E3-1D0C-7EF6-D840-91510169E26C}"/>
              </a:ext>
            </a:extLst>
          </p:cNvPr>
          <p:cNvSpPr txBox="1">
            <a:spLocks/>
          </p:cNvSpPr>
          <p:nvPr/>
        </p:nvSpPr>
        <p:spPr>
          <a:xfrm>
            <a:off x="6952522" y="2208516"/>
            <a:ext cx="3841388"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Font typeface="Arial" panose="020B0604020202020204" pitchFamily="34" charset="0"/>
              <a:buNone/>
              <a:defRPr/>
            </a:pPr>
            <a:r>
              <a:rPr lang="zh-CN" altLang="en-US" sz="1800" dirty="0">
                <a:latin typeface="微软雅黑" panose="020B0503020204020204" pitchFamily="34" charset="-122"/>
                <a:ea typeface="微软雅黑" panose="020B0503020204020204" pitchFamily="34" charset="-122"/>
                <a:cs typeface="+mn-cs"/>
              </a:rPr>
              <a:t>代码评审预置</a:t>
            </a:r>
            <a:r>
              <a:rPr lang="en-US" altLang="zh-CN" sz="1800" dirty="0">
                <a:latin typeface="微软雅黑" panose="020B0503020204020204" pitchFamily="34" charset="-122"/>
                <a:ea typeface="微软雅黑" panose="020B0503020204020204" pitchFamily="34" charset="-122"/>
                <a:cs typeface="+mn-cs"/>
              </a:rPr>
              <a:t>Prompt</a:t>
            </a:r>
            <a:r>
              <a:rPr lang="zh-CN" altLang="en-US" sz="1800" dirty="0">
                <a:latin typeface="微软雅黑" panose="020B0503020204020204" pitchFamily="34" charset="-122"/>
                <a:ea typeface="微软雅黑" panose="020B0503020204020204" pitchFamily="34" charset="-122"/>
                <a:cs typeface="+mn-cs"/>
              </a:rPr>
              <a:t>示例</a:t>
            </a:r>
          </a:p>
        </p:txBody>
      </p:sp>
      <p:sp>
        <p:nvSpPr>
          <p:cNvPr id="7" name="文本框 6">
            <a:extLst>
              <a:ext uri="{FF2B5EF4-FFF2-40B4-BE49-F238E27FC236}">
                <a16:creationId xmlns:a16="http://schemas.microsoft.com/office/drawing/2014/main" id="{E4E8DC44-BE03-554D-FDA2-2A32A2790BB7}"/>
              </a:ext>
            </a:extLst>
          </p:cNvPr>
          <p:cNvSpPr txBox="1"/>
          <p:nvPr/>
        </p:nvSpPr>
        <p:spPr>
          <a:xfrm>
            <a:off x="5888100" y="566678"/>
            <a:ext cx="6094520" cy="1754326"/>
          </a:xfrm>
          <a:prstGeom prst="rect">
            <a:avLst/>
          </a:prstGeom>
          <a:noFill/>
        </p:spPr>
        <p:txBody>
          <a:bodyPr wrap="square">
            <a:spAutoFit/>
          </a:bodyPr>
          <a:lstStyle/>
          <a:p>
            <a:r>
              <a:rPr lang="en-US" altLang="zh-CN" dirty="0"/>
              <a:t>Below is a code patch, please help me do a brief code review on it. Any bug risks and/or improvement suggestions are welcome:</a:t>
            </a:r>
          </a:p>
          <a:p>
            <a:r>
              <a:rPr lang="en-US" altLang="zh-CN" dirty="0"/>
              <a:t>```{language}</a:t>
            </a:r>
          </a:p>
          <a:p>
            <a:r>
              <a:rPr lang="en-US" altLang="zh-CN" dirty="0"/>
              <a:t>{code}</a:t>
            </a:r>
          </a:p>
          <a:p>
            <a:r>
              <a:rPr lang="en-US" altLang="zh-CN" dirty="0"/>
              <a:t>```</a:t>
            </a:r>
            <a:endParaRPr lang="zh-CN" altLang="en-US" dirty="0"/>
          </a:p>
        </p:txBody>
      </p:sp>
      <p:sp>
        <p:nvSpPr>
          <p:cNvPr id="9" name="文本框 8">
            <a:extLst>
              <a:ext uri="{FF2B5EF4-FFF2-40B4-BE49-F238E27FC236}">
                <a16:creationId xmlns:a16="http://schemas.microsoft.com/office/drawing/2014/main" id="{71B07743-BF4E-525A-7380-FD084033D8DF}"/>
              </a:ext>
            </a:extLst>
          </p:cNvPr>
          <p:cNvSpPr txBox="1"/>
          <p:nvPr/>
        </p:nvSpPr>
        <p:spPr>
          <a:xfrm>
            <a:off x="5781568" y="2806333"/>
            <a:ext cx="6094520" cy="3693319"/>
          </a:xfrm>
          <a:prstGeom prst="rect">
            <a:avLst/>
          </a:prstGeom>
          <a:noFill/>
        </p:spPr>
        <p:txBody>
          <a:bodyPr wrap="square">
            <a:spAutoFit/>
          </a:bodyPr>
          <a:lstStyle/>
          <a:p>
            <a:r>
              <a:rPr lang="en-US" altLang="zh-CN" dirty="0"/>
              <a:t>Please refactor the provided piece of code, focusing on improving its readability, maintainability, and performance while preserving its original functionality. Apply best practices for the relevant programming language, and utilize appropriate design patterns or principles. Your response should consist exclusively of the refactored code, without any additional explanations or commentary. Make sure that the resulting code is clean, well-organized, and adheres to established coding standards.</a:t>
            </a:r>
          </a:p>
          <a:p>
            <a:r>
              <a:rPr lang="en-US" altLang="zh-CN" dirty="0"/>
              <a:t>```{language}</a:t>
            </a:r>
          </a:p>
          <a:p>
            <a:r>
              <a:rPr lang="en-US" altLang="zh-CN" dirty="0"/>
              <a:t>{code}</a:t>
            </a:r>
          </a:p>
          <a:p>
            <a:r>
              <a:rPr lang="en-US" altLang="zh-CN" dirty="0"/>
              <a:t>```</a:t>
            </a:r>
            <a:endParaRPr lang="zh-CN" altLang="en-US" dirty="0"/>
          </a:p>
          <a:p>
            <a:endParaRPr lang="zh-CN" altLang="en-US" dirty="0"/>
          </a:p>
        </p:txBody>
      </p:sp>
      <p:sp>
        <p:nvSpPr>
          <p:cNvPr id="10" name="文本占位符 2">
            <a:extLst>
              <a:ext uri="{FF2B5EF4-FFF2-40B4-BE49-F238E27FC236}">
                <a16:creationId xmlns:a16="http://schemas.microsoft.com/office/drawing/2014/main" id="{256EE2F1-1DE8-FE81-C58E-75041FB3BAFA}"/>
              </a:ext>
            </a:extLst>
          </p:cNvPr>
          <p:cNvSpPr txBox="1">
            <a:spLocks/>
          </p:cNvSpPr>
          <p:nvPr/>
        </p:nvSpPr>
        <p:spPr>
          <a:xfrm>
            <a:off x="7014666" y="6037221"/>
            <a:ext cx="3841388"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Font typeface="Arial" panose="020B0604020202020204" pitchFamily="34" charset="0"/>
              <a:buNone/>
              <a:defRPr/>
            </a:pPr>
            <a:r>
              <a:rPr lang="zh-CN" altLang="en-US" sz="1800" dirty="0">
                <a:latin typeface="微软雅黑" panose="020B0503020204020204" pitchFamily="34" charset="-122"/>
                <a:ea typeface="微软雅黑" panose="020B0503020204020204" pitchFamily="34" charset="-122"/>
                <a:cs typeface="+mn-cs"/>
              </a:rPr>
              <a:t>代码重构预置</a:t>
            </a:r>
            <a:r>
              <a:rPr lang="en-US" altLang="zh-CN" sz="1800" dirty="0">
                <a:latin typeface="微软雅黑" panose="020B0503020204020204" pitchFamily="34" charset="-122"/>
                <a:ea typeface="微软雅黑" panose="020B0503020204020204" pitchFamily="34" charset="-122"/>
                <a:cs typeface="+mn-cs"/>
              </a:rPr>
              <a:t>Prompt</a:t>
            </a:r>
            <a:r>
              <a:rPr lang="zh-CN" altLang="en-US" sz="1800" dirty="0">
                <a:latin typeface="微软雅黑" panose="020B0503020204020204" pitchFamily="34" charset="-122"/>
                <a:ea typeface="微软雅黑" panose="020B0503020204020204" pitchFamily="34" charset="-122"/>
                <a:cs typeface="+mn-cs"/>
              </a:rPr>
              <a:t>示例</a:t>
            </a:r>
          </a:p>
        </p:txBody>
      </p:sp>
    </p:spTree>
    <p:extLst>
      <p:ext uri="{BB962C8B-B14F-4D97-AF65-F5344CB8AC3E}">
        <p14:creationId xmlns:p14="http://schemas.microsoft.com/office/powerpoint/2010/main" val="74816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AC10048D-17B8-46C4-9801-28E7D7E135EB}" type="slidenum">
              <a:rPr lang="zh-CN" altLang="en-US" smtClean="0"/>
              <a:t>21</a:t>
            </a:fld>
            <a:endParaRPr lang="zh-CN" altLang="en-US" dirty="0"/>
          </a:p>
        </p:txBody>
      </p:sp>
      <p:sp>
        <p:nvSpPr>
          <p:cNvPr id="16" name="文本占位符 2">
            <a:extLst>
              <a:ext uri="{FF2B5EF4-FFF2-40B4-BE49-F238E27FC236}">
                <a16:creationId xmlns:a16="http://schemas.microsoft.com/office/drawing/2014/main" id="{9ED0937F-5144-44CE-8758-4D87CD22CC4B}"/>
              </a:ext>
            </a:extLst>
          </p:cNvPr>
          <p:cNvSpPr>
            <a:spLocks noGrp="1"/>
          </p:cNvSpPr>
          <p:nvPr>
            <p:ph type="body" sz="quarter" idx="13"/>
          </p:nvPr>
        </p:nvSpPr>
        <p:spPr>
          <a:xfrm>
            <a:off x="1032184" y="406203"/>
            <a:ext cx="10834208" cy="400110"/>
          </a:xfrm>
        </p:spPr>
        <p:txBody>
          <a:bodyPr/>
          <a:lstStyle/>
          <a:p>
            <a:r>
              <a:rPr lang="zh-CN" altLang="en-US" sz="2000" b="0" dirty="0">
                <a:latin typeface="Microsoft YaHei" panose="020B0503020204020204" pitchFamily="34" charset="-122"/>
                <a:ea typeface="Microsoft YaHei" panose="020B0503020204020204" pitchFamily="34" charset="-122"/>
              </a:rPr>
              <a:t>大模型生成过程</a:t>
            </a:r>
          </a:p>
        </p:txBody>
      </p:sp>
      <p:sp>
        <p:nvSpPr>
          <p:cNvPr id="21" name="文本框 20">
            <a:extLst>
              <a:ext uri="{FF2B5EF4-FFF2-40B4-BE49-F238E27FC236}">
                <a16:creationId xmlns:a16="http://schemas.microsoft.com/office/drawing/2014/main" id="{D329240C-BD26-6E1A-BD51-B6EBC70821DE}"/>
              </a:ext>
            </a:extLst>
          </p:cNvPr>
          <p:cNvSpPr txBox="1"/>
          <p:nvPr/>
        </p:nvSpPr>
        <p:spPr>
          <a:xfrm>
            <a:off x="226827" y="2149521"/>
            <a:ext cx="5543108" cy="203132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因果</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大模型的生成过程为自左向右的选择过程。</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基于指定上文预测下一个词</a:t>
            </a:r>
            <a:r>
              <a:rPr lang="en-US" altLang="zh-CN" dirty="0">
                <a:latin typeface="微软雅黑" panose="020B0503020204020204" pitchFamily="34" charset="-122"/>
                <a:ea typeface="微软雅黑" panose="020B0503020204020204" pitchFamily="34" charset="-122"/>
              </a:rPr>
              <a:t>(Token)</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如何选择下一个词</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选择每次置信度最高的</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贪婪算法</a:t>
            </a:r>
            <a:r>
              <a:rPr lang="en-US" altLang="zh-CN" dirty="0">
                <a:latin typeface="微软雅黑" panose="020B0503020204020204" pitchFamily="34" charset="-122"/>
                <a:ea typeface="微软雅黑" panose="020B0503020204020204" pitchFamily="34" charset="-122"/>
              </a:rPr>
              <a:t>)</a:t>
            </a: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选择一定范围内置信度最高的</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部分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全局最优</a:t>
            </a:r>
            <a:r>
              <a:rPr lang="en-US" altLang="zh-CN" dirty="0">
                <a:latin typeface="微软雅黑" panose="020B0503020204020204" pitchFamily="34" charset="-122"/>
                <a:ea typeface="微软雅黑" panose="020B0503020204020204" pitchFamily="34" charset="-122"/>
              </a:rPr>
              <a:t>)</a:t>
            </a:r>
          </a:p>
        </p:txBody>
      </p:sp>
      <p:pic>
        <p:nvPicPr>
          <p:cNvPr id="2" name="Picture 2" descr="动图">
            <a:extLst>
              <a:ext uri="{FF2B5EF4-FFF2-40B4-BE49-F238E27FC236}">
                <a16:creationId xmlns:a16="http://schemas.microsoft.com/office/drawing/2014/main" id="{AEFAEC83-EBA4-CE1F-92F0-44F82A6AB4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7786" y="464325"/>
            <a:ext cx="6514214" cy="253450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AD50F141-0281-3D6F-36A5-D663C449E9C3}"/>
              </a:ext>
            </a:extLst>
          </p:cNvPr>
          <p:cNvSpPr txBox="1"/>
          <p:nvPr/>
        </p:nvSpPr>
        <p:spPr>
          <a:xfrm>
            <a:off x="7492954" y="2995906"/>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因果大模型生成示例</a:t>
            </a:r>
            <a:endParaRPr lang="zh-CN" altLang="en-US" sz="1400" baseline="30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0414AE1E-EC78-700D-9D37-1587BBD7C78B}"/>
              </a:ext>
            </a:extLst>
          </p:cNvPr>
          <p:cNvPicPr>
            <a:picLocks noChangeAspect="1"/>
          </p:cNvPicPr>
          <p:nvPr/>
        </p:nvPicPr>
        <p:blipFill>
          <a:blip r:embed="rId4"/>
          <a:stretch>
            <a:fillRect/>
          </a:stretch>
        </p:blipFill>
        <p:spPr>
          <a:xfrm>
            <a:off x="7045841" y="3371589"/>
            <a:ext cx="3663135" cy="3022086"/>
          </a:xfrm>
          <a:prstGeom prst="rect">
            <a:avLst/>
          </a:prstGeom>
        </p:spPr>
      </p:pic>
      <p:sp>
        <p:nvSpPr>
          <p:cNvPr id="5" name="文本框 4">
            <a:extLst>
              <a:ext uri="{FF2B5EF4-FFF2-40B4-BE49-F238E27FC236}">
                <a16:creationId xmlns:a16="http://schemas.microsoft.com/office/drawing/2014/main" id="{310189AE-F65C-F1BE-DE10-AD47A8B4F663}"/>
              </a:ext>
            </a:extLst>
          </p:cNvPr>
          <p:cNvSpPr txBox="1"/>
          <p:nvPr/>
        </p:nvSpPr>
        <p:spPr>
          <a:xfrm>
            <a:off x="7492954" y="6307692"/>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预测示例</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贪婪算法</a:t>
            </a:r>
            <a:r>
              <a:rPr lang="en-US" altLang="zh-CN" sz="1400" b="1" dirty="0">
                <a:latin typeface="微软雅黑" panose="020B0503020204020204" pitchFamily="34" charset="-122"/>
                <a:ea typeface="微软雅黑" panose="020B0503020204020204" pitchFamily="34" charset="-122"/>
              </a:rPr>
              <a:t>)</a:t>
            </a:r>
            <a:endParaRPr lang="zh-CN" altLang="en-US" sz="1400" baseline="30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6888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AC10048D-17B8-46C4-9801-28E7D7E135EB}" type="slidenum">
              <a:rPr lang="zh-CN" altLang="en-US" smtClean="0"/>
              <a:t>22</a:t>
            </a:fld>
            <a:endParaRPr lang="zh-CN" altLang="en-US" dirty="0"/>
          </a:p>
        </p:txBody>
      </p:sp>
      <p:sp>
        <p:nvSpPr>
          <p:cNvPr id="16" name="文本占位符 2">
            <a:extLst>
              <a:ext uri="{FF2B5EF4-FFF2-40B4-BE49-F238E27FC236}">
                <a16:creationId xmlns:a16="http://schemas.microsoft.com/office/drawing/2014/main" id="{9ED0937F-5144-44CE-8758-4D87CD22CC4B}"/>
              </a:ext>
            </a:extLst>
          </p:cNvPr>
          <p:cNvSpPr>
            <a:spLocks noGrp="1"/>
          </p:cNvSpPr>
          <p:nvPr>
            <p:ph type="body" sz="quarter" idx="13"/>
          </p:nvPr>
        </p:nvSpPr>
        <p:spPr>
          <a:xfrm>
            <a:off x="1032184" y="406203"/>
            <a:ext cx="10834208" cy="400110"/>
          </a:xfrm>
        </p:spPr>
        <p:txBody>
          <a:bodyPr/>
          <a:lstStyle/>
          <a:p>
            <a:r>
              <a:rPr lang="zh-CN" altLang="en-US" sz="2000" b="0" dirty="0">
                <a:latin typeface="Microsoft YaHei" panose="020B0503020204020204" pitchFamily="34" charset="-122"/>
                <a:ea typeface="Microsoft YaHei" panose="020B0503020204020204" pitchFamily="34" charset="-122"/>
              </a:rPr>
              <a:t>波束搜索</a:t>
            </a:r>
          </a:p>
        </p:txBody>
      </p:sp>
      <p:sp>
        <p:nvSpPr>
          <p:cNvPr id="21" name="文本框 20">
            <a:extLst>
              <a:ext uri="{FF2B5EF4-FFF2-40B4-BE49-F238E27FC236}">
                <a16:creationId xmlns:a16="http://schemas.microsoft.com/office/drawing/2014/main" id="{D329240C-BD26-6E1A-BD51-B6EBC70821DE}"/>
              </a:ext>
            </a:extLst>
          </p:cNvPr>
          <p:cNvSpPr txBox="1"/>
          <p:nvPr/>
        </p:nvSpPr>
        <p:spPr>
          <a:xfrm>
            <a:off x="226828" y="957274"/>
            <a:ext cx="5075274" cy="480131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通过在每个时间步保留最可能的 </a:t>
            </a: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个词。</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从中最终选择出概率最高的序列来降低丢失潜在的高概率序列的风险。</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波束搜索可以缓解句子出现重复的现象，但依然会有重复出现。</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N-grams</a:t>
            </a:r>
            <a:r>
              <a:rPr lang="zh-CN" altLang="en-US" dirty="0">
                <a:latin typeface="微软雅黑" panose="020B0503020204020204" pitchFamily="34" charset="-122"/>
                <a:ea typeface="微软雅黑" panose="020B0503020204020204" pitchFamily="34" charset="-122"/>
              </a:rPr>
              <a:t>惩罚</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设定</a:t>
            </a:r>
            <a:r>
              <a:rPr lang="en-US" altLang="zh-CN" dirty="0">
                <a:latin typeface="微软雅黑" panose="020B0503020204020204" pitchFamily="34" charset="-122"/>
                <a:ea typeface="微软雅黑" panose="020B0503020204020204" pitchFamily="34" charset="-122"/>
              </a:rPr>
              <a:t>n-grams</a:t>
            </a:r>
            <a:r>
              <a:rPr lang="zh-CN" altLang="en-US" dirty="0">
                <a:latin typeface="微软雅黑" panose="020B0503020204020204" pitchFamily="34" charset="-122"/>
                <a:ea typeface="微软雅黑" panose="020B0503020204020204" pitchFamily="34" charset="-122"/>
              </a:rPr>
              <a:t>的词只出现一次</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几乎不会出现重复</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N-grams</a:t>
            </a:r>
            <a:r>
              <a:rPr lang="zh-CN" altLang="en-US" dirty="0">
                <a:latin typeface="微软雅黑" panose="020B0503020204020204" pitchFamily="34" charset="-122"/>
                <a:ea typeface="微软雅黑" panose="020B0503020204020204" pitchFamily="34" charset="-122"/>
              </a:rPr>
              <a:t>惩罚的问题</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所有的</a:t>
            </a:r>
            <a:r>
              <a:rPr lang="en-US" altLang="zh-CN" dirty="0">
                <a:latin typeface="微软雅黑" panose="020B0503020204020204" pitchFamily="34" charset="-122"/>
                <a:ea typeface="微软雅黑" panose="020B0503020204020204" pitchFamily="34" charset="-122"/>
              </a:rPr>
              <a:t>n-grams</a:t>
            </a:r>
            <a:r>
              <a:rPr lang="zh-CN" altLang="en-US" dirty="0">
                <a:latin typeface="微软雅黑" panose="020B0503020204020204" pitchFamily="34" charset="-122"/>
                <a:ea typeface="微软雅黑" panose="020B0503020204020204" pitchFamily="34" charset="-122"/>
              </a:rPr>
              <a:t>词都只出现一次</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对摘要、翻译等任务极不友好</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导致关键词丢失</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1440157-7EA7-D511-7662-8421C4221DA7}"/>
              </a:ext>
            </a:extLst>
          </p:cNvPr>
          <p:cNvPicPr>
            <a:picLocks noChangeAspect="1"/>
          </p:cNvPicPr>
          <p:nvPr/>
        </p:nvPicPr>
        <p:blipFill>
          <a:blip r:embed="rId3"/>
          <a:stretch>
            <a:fillRect/>
          </a:stretch>
        </p:blipFill>
        <p:spPr>
          <a:xfrm>
            <a:off x="7223051" y="86231"/>
            <a:ext cx="4014737" cy="3312158"/>
          </a:xfrm>
          <a:prstGeom prst="rect">
            <a:avLst/>
          </a:prstGeom>
        </p:spPr>
      </p:pic>
      <p:sp>
        <p:nvSpPr>
          <p:cNvPr id="3" name="文本框 2">
            <a:extLst>
              <a:ext uri="{FF2B5EF4-FFF2-40B4-BE49-F238E27FC236}">
                <a16:creationId xmlns:a16="http://schemas.microsoft.com/office/drawing/2014/main" id="{A939015B-FAF6-8F85-4D0A-D742C0F8FE70}"/>
              </a:ext>
            </a:extLst>
          </p:cNvPr>
          <p:cNvSpPr txBox="1"/>
          <p:nvPr/>
        </p:nvSpPr>
        <p:spPr>
          <a:xfrm>
            <a:off x="7788480" y="3090612"/>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波束搜索示例</a:t>
            </a:r>
            <a:r>
              <a:rPr lang="en-US" altLang="zh-CN" sz="1400" b="1" dirty="0">
                <a:latin typeface="微软雅黑" panose="020B0503020204020204" pitchFamily="34" charset="-122"/>
                <a:ea typeface="微软雅黑" panose="020B0503020204020204" pitchFamily="34" charset="-122"/>
              </a:rPr>
              <a:t>(k=2)</a:t>
            </a:r>
            <a:endParaRPr lang="zh-CN" altLang="en-US" sz="1400" baseline="300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1AB77910-D973-13FF-341C-3823712BAEA1}"/>
              </a:ext>
            </a:extLst>
          </p:cNvPr>
          <p:cNvSpPr txBox="1"/>
          <p:nvPr/>
        </p:nvSpPr>
        <p:spPr>
          <a:xfrm>
            <a:off x="6014482" y="3429000"/>
            <a:ext cx="6177518" cy="1569660"/>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贪婪搜索：</a:t>
            </a:r>
            <a:r>
              <a:rPr lang="en-US" altLang="zh-CN" sz="1600" dirty="0">
                <a:solidFill>
                  <a:srgbClr val="0096FF"/>
                </a:solidFill>
                <a:latin typeface="微软雅黑" panose="020B0503020204020204" pitchFamily="34" charset="-122"/>
                <a:ea typeface="微软雅黑" panose="020B0503020204020204" pitchFamily="34" charset="-122"/>
              </a:rPr>
              <a:t>I enjoy walking with my cute dog, </a:t>
            </a:r>
            <a:r>
              <a:rPr lang="en-US" altLang="zh-CN" sz="1600" dirty="0">
                <a:latin typeface="微软雅黑" panose="020B0503020204020204" pitchFamily="34" charset="-122"/>
                <a:ea typeface="微软雅黑" panose="020B0503020204020204" pitchFamily="34" charset="-122"/>
              </a:rPr>
              <a:t>but I'm not sure if I'll ever be able to walk with my dog. I'm not sure if I'll ever be able to walk with my dog. I'm not sure if I’ll</a:t>
            </a:r>
          </a:p>
          <a:p>
            <a:r>
              <a:rPr lang="zh-CN" altLang="en-US" sz="1600" dirty="0">
                <a:latin typeface="微软雅黑" panose="020B0503020204020204" pitchFamily="34" charset="-122"/>
                <a:ea typeface="微软雅黑" panose="020B0503020204020204" pitchFamily="34" charset="-122"/>
              </a:rPr>
              <a:t>波束搜索</a:t>
            </a:r>
            <a:r>
              <a:rPr lang="en-US" altLang="zh-CN" sz="1600" dirty="0">
                <a:latin typeface="微软雅黑" panose="020B0503020204020204" pitchFamily="34" charset="-122"/>
                <a:ea typeface="微软雅黑" panose="020B0503020204020204" pitchFamily="34" charset="-122"/>
              </a:rPr>
              <a:t>(k=5)</a:t>
            </a:r>
            <a:r>
              <a:rPr lang="zh-CN" altLang="en-US" sz="1600" dirty="0">
                <a:latin typeface="微软雅黑" panose="020B0503020204020204" pitchFamily="34" charset="-122"/>
                <a:ea typeface="微软雅黑" panose="020B0503020204020204" pitchFamily="34" charset="-122"/>
              </a:rPr>
              <a:t>：</a:t>
            </a:r>
            <a:r>
              <a:rPr lang="en-US" altLang="zh-CN" sz="1600" dirty="0">
                <a:solidFill>
                  <a:srgbClr val="0096FF"/>
                </a:solidFill>
                <a:latin typeface="微软雅黑" panose="020B0503020204020204" pitchFamily="34" charset="-122"/>
                <a:ea typeface="微软雅黑" panose="020B0503020204020204" pitchFamily="34" charset="-122"/>
              </a:rPr>
              <a:t>I enjoy walking with my cute dog, </a:t>
            </a:r>
            <a:r>
              <a:rPr lang="en-US" altLang="zh-CN" sz="1600" dirty="0">
                <a:latin typeface="微软雅黑" panose="020B0503020204020204" pitchFamily="34" charset="-122"/>
                <a:ea typeface="微软雅黑" panose="020B0503020204020204" pitchFamily="34" charset="-122"/>
              </a:rPr>
              <a:t>but I'm not sure if I'll ever be able to walk with him again. I'm not sure if I'll ever be able to walk with him again. I'm not sure if I'll</a:t>
            </a:r>
            <a:endParaRPr lang="zh-CN" altLang="en-US" sz="1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B0D5B41-52FD-59FA-B6DF-1C5FAEB20CC3}"/>
              </a:ext>
            </a:extLst>
          </p:cNvPr>
          <p:cNvSpPr txBox="1"/>
          <p:nvPr/>
        </p:nvSpPr>
        <p:spPr>
          <a:xfrm>
            <a:off x="7661302" y="5029271"/>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贪婪搜索与波束搜索效果对比</a:t>
            </a:r>
            <a:endParaRPr lang="zh-CN" altLang="en-US" sz="1400" baseline="30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545464F3-0594-8B53-9FCB-F62EC42F4F15}"/>
              </a:ext>
            </a:extLst>
          </p:cNvPr>
          <p:cNvSpPr txBox="1"/>
          <p:nvPr/>
        </p:nvSpPr>
        <p:spPr>
          <a:xfrm>
            <a:off x="6062872" y="5337048"/>
            <a:ext cx="6145618" cy="830997"/>
          </a:xfrm>
          <a:prstGeom prst="rect">
            <a:avLst/>
          </a:prstGeom>
          <a:noFill/>
        </p:spPr>
        <p:txBody>
          <a:bodyPr wrap="square">
            <a:spAutoFit/>
          </a:bodyPr>
          <a:lstStyle/>
          <a:p>
            <a:r>
              <a:rPr lang="en-US" altLang="zh-CN" sz="1600" dirty="0">
                <a:solidFill>
                  <a:srgbClr val="0096FF"/>
                </a:solidFill>
                <a:latin typeface="微软雅黑" panose="020B0503020204020204" pitchFamily="34" charset="-122"/>
                <a:ea typeface="微软雅黑" panose="020B0503020204020204" pitchFamily="34" charset="-122"/>
              </a:rPr>
              <a:t>I enjoy walking with my cute dog, </a:t>
            </a:r>
            <a:r>
              <a:rPr lang="en-US" altLang="zh-CN" sz="1600" dirty="0">
                <a:latin typeface="微软雅黑" panose="020B0503020204020204" pitchFamily="34" charset="-122"/>
                <a:ea typeface="微软雅黑" panose="020B0503020204020204" pitchFamily="34" charset="-122"/>
              </a:rPr>
              <a:t>but I'm not sure if I'll ever be able to walk with him again. I've been thinking about this for a while now, and I think it's time for me to take a break</a:t>
            </a:r>
            <a:endParaRPr lang="zh-CN" altLang="en-US" sz="16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A49F62B-6095-5DD2-7B94-45FF4A24AFF6}"/>
              </a:ext>
            </a:extLst>
          </p:cNvPr>
          <p:cNvSpPr txBox="1"/>
          <p:nvPr/>
        </p:nvSpPr>
        <p:spPr>
          <a:xfrm>
            <a:off x="7693742" y="6198656"/>
            <a:ext cx="2883877"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2-grams</a:t>
            </a:r>
            <a:r>
              <a:rPr lang="zh-CN" altLang="en-US" sz="1400" b="1" dirty="0">
                <a:latin typeface="微软雅黑" panose="020B0503020204020204" pitchFamily="34" charset="-122"/>
                <a:ea typeface="微软雅黑" panose="020B0503020204020204" pitchFamily="34" charset="-122"/>
              </a:rPr>
              <a:t>惩罚波束搜索效果</a:t>
            </a:r>
            <a:endParaRPr lang="zh-CN" altLang="en-US" sz="1400" baseline="30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126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D8E0D17A-6181-9DED-D009-C0E1E87236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8045" y="3652582"/>
            <a:ext cx="1749966" cy="457902"/>
          </a:xfrm>
          <a:prstGeom prst="rect">
            <a:avLst/>
          </a:prstGeom>
        </p:spPr>
      </p:pic>
      <p:sp>
        <p:nvSpPr>
          <p:cNvPr id="7" name="灯片编号占位符 6"/>
          <p:cNvSpPr>
            <a:spLocks noGrp="1"/>
          </p:cNvSpPr>
          <p:nvPr>
            <p:ph type="sldNum" sz="quarter" idx="12"/>
          </p:nvPr>
        </p:nvSpPr>
        <p:spPr/>
        <p:txBody>
          <a:bodyPr/>
          <a:lstStyle/>
          <a:p>
            <a:fld id="{AC10048D-17B8-46C4-9801-28E7D7E135EB}" type="slidenum">
              <a:rPr lang="zh-CN" altLang="en-US" smtClean="0"/>
              <a:t>23</a:t>
            </a:fld>
            <a:endParaRPr lang="zh-CN" altLang="en-US" dirty="0"/>
          </a:p>
        </p:txBody>
      </p:sp>
      <p:sp>
        <p:nvSpPr>
          <p:cNvPr id="16" name="文本占位符 2">
            <a:extLst>
              <a:ext uri="{FF2B5EF4-FFF2-40B4-BE49-F238E27FC236}">
                <a16:creationId xmlns:a16="http://schemas.microsoft.com/office/drawing/2014/main" id="{9ED0937F-5144-44CE-8758-4D87CD22CC4B}"/>
              </a:ext>
            </a:extLst>
          </p:cNvPr>
          <p:cNvSpPr>
            <a:spLocks noGrp="1"/>
          </p:cNvSpPr>
          <p:nvPr>
            <p:ph type="body" sz="quarter" idx="13"/>
          </p:nvPr>
        </p:nvSpPr>
        <p:spPr>
          <a:xfrm>
            <a:off x="1032184" y="406203"/>
            <a:ext cx="10834208" cy="400110"/>
          </a:xfrm>
        </p:spPr>
        <p:txBody>
          <a:bodyPr/>
          <a:lstStyle/>
          <a:p>
            <a:r>
              <a:rPr lang="zh-CN" altLang="en-US" sz="2000" b="0" dirty="0">
                <a:latin typeface="Microsoft YaHei" panose="020B0503020204020204" pitchFamily="34" charset="-122"/>
                <a:ea typeface="Microsoft YaHei" panose="020B0503020204020204" pitchFamily="34" charset="-122"/>
              </a:rPr>
              <a:t>引入随机性</a:t>
            </a:r>
          </a:p>
        </p:txBody>
      </p:sp>
      <p:sp>
        <p:nvSpPr>
          <p:cNvPr id="21" name="文本框 20">
            <a:extLst>
              <a:ext uri="{FF2B5EF4-FFF2-40B4-BE49-F238E27FC236}">
                <a16:creationId xmlns:a16="http://schemas.microsoft.com/office/drawing/2014/main" id="{D329240C-BD26-6E1A-BD51-B6EBC70821DE}"/>
              </a:ext>
            </a:extLst>
          </p:cNvPr>
          <p:cNvSpPr txBox="1"/>
          <p:nvPr/>
        </p:nvSpPr>
        <p:spPr>
          <a:xfrm>
            <a:off x="226828" y="957274"/>
            <a:ext cx="5869172"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人类的语言的置信度存在一定的波动</a:t>
            </a:r>
            <a:r>
              <a:rPr lang="en-US" altLang="zh-CN" baseline="30000"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，并非所有时刻都选择置信度最高的。</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只有总体的高置信度才能保证表意的一致性与连贯性。</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将随机性引入到生成步骤</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既保证一定随机性，模拟人类语言的随机性。</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同时保证整体的高置信度。</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采样</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将自然语言生成任务看作概率抽取任务。</a:t>
            </a:r>
            <a:endParaRPr lang="en-US" altLang="zh-CN"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p>
          <a:p>
            <a:pPr marL="1200150" lvl="2"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给定前文，将置信度作为抽取概率。</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采样方式通过抽取保证了生成的随机性。</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同时使用置信度作为概率保证了整体的高置信度。</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5A727E7-AB95-ACFB-7DD6-3E4DAB4005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218" y="86231"/>
            <a:ext cx="5550280" cy="3237664"/>
          </a:xfrm>
          <a:prstGeom prst="rect">
            <a:avLst/>
          </a:prstGeom>
        </p:spPr>
      </p:pic>
      <p:sp>
        <p:nvSpPr>
          <p:cNvPr id="5" name="文本框 4">
            <a:extLst>
              <a:ext uri="{FF2B5EF4-FFF2-40B4-BE49-F238E27FC236}">
                <a16:creationId xmlns:a16="http://schemas.microsoft.com/office/drawing/2014/main" id="{5165442A-0683-EBA4-CDB5-6AAF18FADEFD}"/>
              </a:ext>
            </a:extLst>
          </p:cNvPr>
          <p:cNvSpPr txBox="1"/>
          <p:nvPr/>
        </p:nvSpPr>
        <p:spPr>
          <a:xfrm>
            <a:off x="7854419" y="3275111"/>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波束搜索与人类语言置信度对比</a:t>
            </a:r>
            <a:r>
              <a:rPr lang="en-US" altLang="zh-CN" sz="1400" b="1" baseline="30000" dirty="0">
                <a:latin typeface="微软雅黑" panose="020B0503020204020204" pitchFamily="34" charset="-122"/>
                <a:ea typeface="微软雅黑" panose="020B0503020204020204" pitchFamily="34" charset="-122"/>
              </a:rPr>
              <a:t>[1]</a:t>
            </a:r>
            <a:endParaRPr lang="zh-CN" altLang="en-US" sz="1400" baseline="300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8B4270A5-DD63-C24F-B42F-5CE78E755530}"/>
              </a:ext>
            </a:extLst>
          </p:cNvPr>
          <p:cNvSpPr txBox="1"/>
          <p:nvPr/>
        </p:nvSpPr>
        <p:spPr>
          <a:xfrm>
            <a:off x="1297171" y="6451797"/>
            <a:ext cx="9703981" cy="215444"/>
          </a:xfrm>
          <a:prstGeom prst="rect">
            <a:avLst/>
          </a:prstGeom>
          <a:noFill/>
        </p:spPr>
        <p:txBody>
          <a:bodyPr wrap="square">
            <a:spAutoFit/>
          </a:bodyPr>
          <a:lstStyle/>
          <a:p>
            <a:r>
              <a:rPr lang="en-US" altLang="zh-CN" sz="800" dirty="0">
                <a:latin typeface="微软雅黑" panose="020B0503020204020204" pitchFamily="34" charset="-122"/>
                <a:ea typeface="微软雅黑" panose="020B0503020204020204" pitchFamily="34" charset="-122"/>
              </a:rPr>
              <a:t>[1] Holtzman A, Buys J, Du L, et al. The curious case of neural text degeneration[J]. </a:t>
            </a:r>
            <a:r>
              <a:rPr lang="en-US" altLang="zh-CN" sz="800" dirty="0" err="1">
                <a:latin typeface="微软雅黑" panose="020B0503020204020204" pitchFamily="34" charset="-122"/>
                <a:ea typeface="微软雅黑" panose="020B0503020204020204" pitchFamily="34" charset="-122"/>
              </a:rPr>
              <a:t>arXiv</a:t>
            </a:r>
            <a:r>
              <a:rPr lang="en-US" altLang="zh-CN" sz="800" dirty="0">
                <a:latin typeface="微软雅黑" panose="020B0503020204020204" pitchFamily="34" charset="-122"/>
                <a:ea typeface="微软雅黑" panose="020B0503020204020204" pitchFamily="34" charset="-122"/>
              </a:rPr>
              <a:t> preprint arXiv:1904.09751, 2019.</a:t>
            </a:r>
            <a:endParaRPr lang="zh-CN" altLang="en-US" sz="8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E0024400-44AE-3E33-268A-D2FCCD6EC61E}"/>
              </a:ext>
            </a:extLst>
          </p:cNvPr>
          <p:cNvPicPr>
            <a:picLocks noChangeAspect="1"/>
          </p:cNvPicPr>
          <p:nvPr/>
        </p:nvPicPr>
        <p:blipFill>
          <a:blip r:embed="rId5"/>
          <a:stretch>
            <a:fillRect/>
          </a:stretch>
        </p:blipFill>
        <p:spPr>
          <a:xfrm>
            <a:off x="6802195" y="3934215"/>
            <a:ext cx="5389805" cy="1145548"/>
          </a:xfrm>
          <a:prstGeom prst="rect">
            <a:avLst/>
          </a:prstGeom>
        </p:spPr>
      </p:pic>
      <p:sp>
        <p:nvSpPr>
          <p:cNvPr id="12" name="文本框 11">
            <a:extLst>
              <a:ext uri="{FF2B5EF4-FFF2-40B4-BE49-F238E27FC236}">
                <a16:creationId xmlns:a16="http://schemas.microsoft.com/office/drawing/2014/main" id="{25EAF528-8DBE-9249-B106-607F2361673F}"/>
              </a:ext>
            </a:extLst>
          </p:cNvPr>
          <p:cNvSpPr txBox="1"/>
          <p:nvPr/>
        </p:nvSpPr>
        <p:spPr>
          <a:xfrm>
            <a:off x="8055158" y="5228029"/>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采样生成示例</a:t>
            </a:r>
            <a:endParaRPr lang="zh-CN" altLang="en-US" sz="1400" baseline="30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8888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1EA15DD-3CF2-0860-7D3A-CEC48D6D84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2184" y="3405965"/>
            <a:ext cx="2582886" cy="476479"/>
          </a:xfrm>
          <a:prstGeom prst="rect">
            <a:avLst/>
          </a:prstGeom>
        </p:spPr>
      </p:pic>
      <p:sp>
        <p:nvSpPr>
          <p:cNvPr id="7" name="灯片编号占位符 6"/>
          <p:cNvSpPr>
            <a:spLocks noGrp="1"/>
          </p:cNvSpPr>
          <p:nvPr>
            <p:ph type="sldNum" sz="quarter" idx="12"/>
          </p:nvPr>
        </p:nvSpPr>
        <p:spPr/>
        <p:txBody>
          <a:bodyPr/>
          <a:lstStyle/>
          <a:p>
            <a:fld id="{AC10048D-17B8-46C4-9801-28E7D7E135EB}" type="slidenum">
              <a:rPr lang="zh-CN" altLang="en-US" smtClean="0"/>
              <a:t>24</a:t>
            </a:fld>
            <a:endParaRPr lang="zh-CN" altLang="en-US" dirty="0"/>
          </a:p>
        </p:txBody>
      </p:sp>
      <p:sp>
        <p:nvSpPr>
          <p:cNvPr id="16" name="文本占位符 2">
            <a:extLst>
              <a:ext uri="{FF2B5EF4-FFF2-40B4-BE49-F238E27FC236}">
                <a16:creationId xmlns:a16="http://schemas.microsoft.com/office/drawing/2014/main" id="{9ED0937F-5144-44CE-8758-4D87CD22CC4B}"/>
              </a:ext>
            </a:extLst>
          </p:cNvPr>
          <p:cNvSpPr>
            <a:spLocks noGrp="1"/>
          </p:cNvSpPr>
          <p:nvPr>
            <p:ph type="body" sz="quarter" idx="13"/>
          </p:nvPr>
        </p:nvSpPr>
        <p:spPr>
          <a:xfrm>
            <a:off x="1032184" y="406203"/>
            <a:ext cx="10834208" cy="400110"/>
          </a:xfrm>
        </p:spPr>
        <p:txBody>
          <a:bodyPr/>
          <a:lstStyle/>
          <a:p>
            <a:r>
              <a:rPr lang="en-US" altLang="zh-CN" sz="2000" b="0" dirty="0">
                <a:latin typeface="Microsoft YaHei" panose="020B0503020204020204" pitchFamily="34" charset="-122"/>
                <a:ea typeface="Microsoft YaHei" panose="020B0503020204020204" pitchFamily="34" charset="-122"/>
              </a:rPr>
              <a:t>Temperature</a:t>
            </a:r>
            <a:endParaRPr lang="zh-CN" altLang="en-US" sz="2000" b="0" dirty="0">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D329240C-BD26-6E1A-BD51-B6EBC70821DE}"/>
              </a:ext>
            </a:extLst>
          </p:cNvPr>
          <p:cNvSpPr txBox="1"/>
          <p:nvPr/>
        </p:nvSpPr>
        <p:spPr>
          <a:xfrm>
            <a:off x="304800" y="1451957"/>
            <a:ext cx="5571460" cy="412420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使用采样可以很好兼顾随机性和总体置信度</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不同的任务需要不同的随机性和置信度</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摘要任务倾向于更少的随机性</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创作任务倾向于更高的随机性</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引入参数</a:t>
            </a:r>
            <a:r>
              <a:rPr lang="en-US" altLang="zh-CN" dirty="0">
                <a:latin typeface="微软雅黑" panose="020B0503020204020204" pitchFamily="34" charset="-122"/>
                <a:ea typeface="微软雅黑" panose="020B0503020204020204" pitchFamily="34" charset="-122"/>
              </a:rPr>
              <a:t>Temperature</a:t>
            </a:r>
            <a:r>
              <a:rPr lang="zh-CN" altLang="en-US" dirty="0">
                <a:latin typeface="微软雅黑" panose="020B0503020204020204" pitchFamily="34" charset="-122"/>
                <a:ea typeface="微软雅黑" panose="020B0503020204020204" pitchFamily="34" charset="-122"/>
              </a:rPr>
              <a:t>调控随机性</a:t>
            </a:r>
            <a:endParaRPr lang="en-US" altLang="zh-CN" dirty="0">
              <a:latin typeface="微软雅黑" panose="020B0503020204020204" pitchFamily="34" charset="-122"/>
              <a:ea typeface="微软雅黑" panose="020B0503020204020204" pitchFamily="34" charset="-122"/>
            </a:endParaRPr>
          </a:p>
          <a:p>
            <a:pPr marL="742950" lvl="1" indent="-285750">
              <a:spcBef>
                <a:spcPts val="600"/>
              </a:spcBef>
              <a:spcAft>
                <a:spcPts val="600"/>
              </a:spcAft>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参照热力学概念，</a:t>
            </a:r>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越高随机性越大</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缩放随机性</a:t>
            </a:r>
            <a:endParaRPr lang="en-US" altLang="zh-CN"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T &gt; 1 </a:t>
            </a:r>
            <a:r>
              <a:rPr lang="zh-CN" altLang="en-US" dirty="0">
                <a:latin typeface="微软雅黑" panose="020B0503020204020204" pitchFamily="34" charset="-122"/>
                <a:ea typeface="微软雅黑" panose="020B0503020204020204" pitchFamily="34" charset="-122"/>
              </a:rPr>
              <a:t>随机性比原始值更高</a:t>
            </a:r>
            <a:endParaRPr lang="en-US" altLang="zh-CN"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T &lt; 1 </a:t>
            </a:r>
            <a:r>
              <a:rPr lang="zh-CN" altLang="en-US" dirty="0">
                <a:latin typeface="微软雅黑" panose="020B0503020204020204" pitchFamily="34" charset="-122"/>
                <a:ea typeface="微软雅黑" panose="020B0503020204020204" pitchFamily="34" charset="-122"/>
              </a:rPr>
              <a:t>随机性比原始值更低</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经验值取 </a:t>
            </a:r>
            <a:r>
              <a:rPr lang="en-US" altLang="zh-CN" dirty="0">
                <a:latin typeface="微软雅黑" panose="020B0503020204020204" pitchFamily="34" charset="-122"/>
                <a:ea typeface="微软雅黑" panose="020B0503020204020204" pitchFamily="34" charset="-122"/>
              </a:rPr>
              <a:t>t=0.7 </a:t>
            </a:r>
            <a:r>
              <a:rPr lang="zh-CN" altLang="en-US" dirty="0">
                <a:latin typeface="微软雅黑" panose="020B0503020204020204" pitchFamily="34" charset="-122"/>
                <a:ea typeface="微软雅黑" panose="020B0503020204020204" pitchFamily="34" charset="-122"/>
              </a:rPr>
              <a:t>可以兼顾随机性和整体置信度</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当 </a:t>
            </a:r>
            <a:r>
              <a:rPr lang="en-US" altLang="zh-CN" dirty="0">
                <a:latin typeface="微软雅黑" panose="020B0503020204020204" pitchFamily="34" charset="-122"/>
                <a:ea typeface="微软雅黑" panose="020B0503020204020204" pitchFamily="34" charset="-122"/>
              </a:rPr>
              <a:t>t=0 (10^-5) </a:t>
            </a:r>
            <a:r>
              <a:rPr lang="zh-CN" altLang="en-US" dirty="0">
                <a:latin typeface="微软雅黑" panose="020B0503020204020204" pitchFamily="34" charset="-122"/>
                <a:ea typeface="微软雅黑" panose="020B0503020204020204" pitchFamily="34" charset="-122"/>
              </a:rPr>
              <a:t>算法退化成贪婪抽取</a:t>
            </a:r>
            <a:endParaRPr lang="en-US" altLang="zh-CN" dirty="0">
              <a:latin typeface="微软雅黑" panose="020B0503020204020204" pitchFamily="34" charset="-122"/>
              <a:ea typeface="微软雅黑" panose="020B0503020204020204" pitchFamily="34" charset="-122"/>
            </a:endParaRPr>
          </a:p>
        </p:txBody>
      </p:sp>
      <p:graphicFrame>
        <p:nvGraphicFramePr>
          <p:cNvPr id="2" name="图表 1">
            <a:extLst>
              <a:ext uri="{FF2B5EF4-FFF2-40B4-BE49-F238E27FC236}">
                <a16:creationId xmlns:a16="http://schemas.microsoft.com/office/drawing/2014/main" id="{15DC560F-3E23-803C-7E07-6F75C29C1789}"/>
              </a:ext>
            </a:extLst>
          </p:cNvPr>
          <p:cNvGraphicFramePr>
            <a:graphicFrameLocks/>
          </p:cNvGraphicFramePr>
          <p:nvPr/>
        </p:nvGraphicFramePr>
        <p:xfrm>
          <a:off x="6018028" y="1183758"/>
          <a:ext cx="6173972" cy="441605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94206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AC10048D-17B8-46C4-9801-28E7D7E135EB}" type="slidenum">
              <a:rPr lang="zh-CN" altLang="en-US" smtClean="0"/>
              <a:t>25</a:t>
            </a:fld>
            <a:endParaRPr lang="zh-CN" altLang="en-US" dirty="0"/>
          </a:p>
        </p:txBody>
      </p:sp>
      <p:sp>
        <p:nvSpPr>
          <p:cNvPr id="16" name="文本占位符 2">
            <a:extLst>
              <a:ext uri="{FF2B5EF4-FFF2-40B4-BE49-F238E27FC236}">
                <a16:creationId xmlns:a16="http://schemas.microsoft.com/office/drawing/2014/main" id="{9ED0937F-5144-44CE-8758-4D87CD22CC4B}"/>
              </a:ext>
            </a:extLst>
          </p:cNvPr>
          <p:cNvSpPr>
            <a:spLocks noGrp="1"/>
          </p:cNvSpPr>
          <p:nvPr>
            <p:ph type="body" sz="quarter" idx="13"/>
          </p:nvPr>
        </p:nvSpPr>
        <p:spPr>
          <a:xfrm>
            <a:off x="1032184" y="406203"/>
            <a:ext cx="10834208" cy="400110"/>
          </a:xfrm>
        </p:spPr>
        <p:txBody>
          <a:bodyPr/>
          <a:lstStyle/>
          <a:p>
            <a:r>
              <a:rPr lang="en-US" altLang="zh-CN" sz="2000" b="0" dirty="0">
                <a:latin typeface="Microsoft YaHei" panose="020B0503020204020204" pitchFamily="34" charset="-122"/>
                <a:ea typeface="Microsoft YaHei" panose="020B0503020204020204" pitchFamily="34" charset="-122"/>
              </a:rPr>
              <a:t>Top-P </a:t>
            </a:r>
            <a:r>
              <a:rPr lang="zh-CN" altLang="en-US" sz="2000" b="0" dirty="0">
                <a:latin typeface="Microsoft YaHei" panose="020B0503020204020204" pitchFamily="34" charset="-122"/>
                <a:ea typeface="Microsoft YaHei" panose="020B0503020204020204" pitchFamily="34" charset="-122"/>
              </a:rPr>
              <a:t>采样</a:t>
            </a:r>
          </a:p>
        </p:txBody>
      </p:sp>
      <p:sp>
        <p:nvSpPr>
          <p:cNvPr id="21" name="文本框 20">
            <a:extLst>
              <a:ext uri="{FF2B5EF4-FFF2-40B4-BE49-F238E27FC236}">
                <a16:creationId xmlns:a16="http://schemas.microsoft.com/office/drawing/2014/main" id="{D329240C-BD26-6E1A-BD51-B6EBC70821DE}"/>
              </a:ext>
            </a:extLst>
          </p:cNvPr>
          <p:cNvSpPr txBox="1"/>
          <p:nvPr/>
        </p:nvSpPr>
        <p:spPr>
          <a:xfrm>
            <a:off x="226828" y="957274"/>
            <a:ext cx="4416533"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同样是为了兼顾随机性和置信度</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只选择一部分内容作为抽取的对象</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Top-P</a:t>
            </a:r>
            <a:r>
              <a:rPr lang="zh-CN" altLang="en-US" dirty="0">
                <a:latin typeface="微软雅黑" panose="020B0503020204020204" pitchFamily="34" charset="-122"/>
                <a:ea typeface="微软雅黑" panose="020B0503020204020204" pitchFamily="34" charset="-122"/>
              </a:rPr>
              <a:t>采样</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选取总和为前</a:t>
            </a:r>
            <a:r>
              <a:rPr lang="en-US" altLang="zh-CN" dirty="0">
                <a:latin typeface="微软雅黑" panose="020B0503020204020204" pitchFamily="34" charset="-122"/>
                <a:ea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rPr>
              <a:t>的待选项</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将置信度重新归一化</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进行抽取下一个词</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核心思想</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在确定性较高时选择有限的词</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保证总体置信度</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在确定性较低时从更多词中采样</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保证一定的随机性</a:t>
            </a:r>
            <a:endParaRPr lang="en-US" altLang="zh-CN"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B4F1C1F0-7A11-CA6A-0486-A2644045090F}"/>
              </a:ext>
            </a:extLst>
          </p:cNvPr>
          <p:cNvPicPr>
            <a:picLocks noChangeAspect="1"/>
          </p:cNvPicPr>
          <p:nvPr/>
        </p:nvPicPr>
        <p:blipFill>
          <a:blip r:embed="rId3"/>
          <a:stretch>
            <a:fillRect/>
          </a:stretch>
        </p:blipFill>
        <p:spPr>
          <a:xfrm>
            <a:off x="5797143" y="1507795"/>
            <a:ext cx="6210559" cy="2703787"/>
          </a:xfrm>
          <a:prstGeom prst="rect">
            <a:avLst/>
          </a:prstGeom>
        </p:spPr>
      </p:pic>
      <p:sp>
        <p:nvSpPr>
          <p:cNvPr id="3" name="文本框 2">
            <a:extLst>
              <a:ext uri="{FF2B5EF4-FFF2-40B4-BE49-F238E27FC236}">
                <a16:creationId xmlns:a16="http://schemas.microsoft.com/office/drawing/2014/main" id="{863FD457-53A1-7FF4-9DB7-B5BE82EBD361}"/>
              </a:ext>
            </a:extLst>
          </p:cNvPr>
          <p:cNvSpPr txBox="1"/>
          <p:nvPr/>
        </p:nvSpPr>
        <p:spPr>
          <a:xfrm>
            <a:off x="7722004" y="4455396"/>
            <a:ext cx="2883877"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Top-P</a:t>
            </a:r>
            <a:r>
              <a:rPr lang="zh-CN" altLang="en-US" sz="1400" b="1" dirty="0">
                <a:latin typeface="微软雅黑" panose="020B0503020204020204" pitchFamily="34" charset="-122"/>
                <a:ea typeface="微软雅黑" panose="020B0503020204020204" pitchFamily="34" charset="-122"/>
              </a:rPr>
              <a:t>采样生成示例</a:t>
            </a:r>
            <a:endParaRPr lang="zh-CN" altLang="en-US" sz="1400" baseline="30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07396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78B4739-2120-A15C-682B-11E34FCB1943}"/>
              </a:ext>
            </a:extLst>
          </p:cNvPr>
          <p:cNvSpPr>
            <a:spLocks noGrp="1"/>
          </p:cNvSpPr>
          <p:nvPr>
            <p:ph type="sldNum" sz="quarter" idx="12"/>
          </p:nvPr>
        </p:nvSpPr>
        <p:spPr/>
        <p:txBody>
          <a:bodyPr/>
          <a:lstStyle/>
          <a:p>
            <a:fld id="{51D91E7F-84B6-4064-9D4E-CC7D244BCA04}" type="slidenum">
              <a:rPr lang="zh-CN" altLang="en-US" smtClean="0"/>
              <a:t>26</a:t>
            </a:fld>
            <a:endParaRPr lang="zh-CN" altLang="en-US"/>
          </a:p>
        </p:txBody>
      </p:sp>
      <p:sp>
        <p:nvSpPr>
          <p:cNvPr id="3" name="文本占位符 2">
            <a:extLst>
              <a:ext uri="{FF2B5EF4-FFF2-40B4-BE49-F238E27FC236}">
                <a16:creationId xmlns:a16="http://schemas.microsoft.com/office/drawing/2014/main" id="{E80A7C46-F254-3409-C781-3B14D5B8B811}"/>
              </a:ext>
            </a:extLst>
          </p:cNvPr>
          <p:cNvSpPr>
            <a:spLocks noGrp="1"/>
          </p:cNvSpPr>
          <p:nvPr>
            <p:ph type="body" sz="quarter" idx="13"/>
          </p:nvPr>
        </p:nvSpPr>
        <p:spPr>
          <a:xfrm>
            <a:off x="1032184" y="328713"/>
            <a:ext cx="10834208" cy="400110"/>
          </a:xfrm>
        </p:spPr>
        <p:txBody>
          <a:bodyPr/>
          <a:lstStyle/>
          <a:p>
            <a:r>
              <a:rPr lang="zh-CN" altLang="en-US" sz="2000" b="0" dirty="0">
                <a:latin typeface="微软雅黑" panose="020B0503020204020204" pitchFamily="34" charset="-122"/>
                <a:ea typeface="微软雅黑" panose="020B0503020204020204" pitchFamily="34" charset="-122"/>
              </a:rPr>
              <a:t>角色扮演与任务指定</a:t>
            </a:r>
          </a:p>
        </p:txBody>
      </p:sp>
      <p:sp>
        <p:nvSpPr>
          <p:cNvPr id="10" name="文本框 9">
            <a:extLst>
              <a:ext uri="{FF2B5EF4-FFF2-40B4-BE49-F238E27FC236}">
                <a16:creationId xmlns:a16="http://schemas.microsoft.com/office/drawing/2014/main" id="{AC5AE605-AE15-C46B-2D76-640170FEAC6C}"/>
              </a:ext>
            </a:extLst>
          </p:cNvPr>
          <p:cNvSpPr txBox="1"/>
          <p:nvPr/>
        </p:nvSpPr>
        <p:spPr>
          <a:xfrm>
            <a:off x="4829386" y="86231"/>
            <a:ext cx="7222701" cy="2862322"/>
          </a:xfrm>
          <a:prstGeom prst="rect">
            <a:avLst/>
          </a:prstGeom>
          <a:noFill/>
          <a:ln w="19050">
            <a:solidFill>
              <a:srgbClr val="00B0F0"/>
            </a:solidFill>
            <a:extLst>
              <a:ext uri="{C807C97D-BFC1-408E-A445-0C87EB9F89A2}">
                <ask:lineSketchStyleProps xmlns:ask="http://schemas.microsoft.com/office/drawing/2018/sketchyshapes" sd="76367572">
                  <a:custGeom>
                    <a:avLst/>
                    <a:gdLst>
                      <a:gd name="connsiteX0" fmla="*/ 0 w 7222701"/>
                      <a:gd name="connsiteY0" fmla="*/ 0 h 2862322"/>
                      <a:gd name="connsiteX1" fmla="*/ 512155 w 7222701"/>
                      <a:gd name="connsiteY1" fmla="*/ 0 h 2862322"/>
                      <a:gd name="connsiteX2" fmla="*/ 1240991 w 7222701"/>
                      <a:gd name="connsiteY2" fmla="*/ 0 h 2862322"/>
                      <a:gd name="connsiteX3" fmla="*/ 1897601 w 7222701"/>
                      <a:gd name="connsiteY3" fmla="*/ 0 h 2862322"/>
                      <a:gd name="connsiteX4" fmla="*/ 2409756 w 7222701"/>
                      <a:gd name="connsiteY4" fmla="*/ 0 h 2862322"/>
                      <a:gd name="connsiteX5" fmla="*/ 2849684 w 7222701"/>
                      <a:gd name="connsiteY5" fmla="*/ 0 h 2862322"/>
                      <a:gd name="connsiteX6" fmla="*/ 3361839 w 7222701"/>
                      <a:gd name="connsiteY6" fmla="*/ 0 h 2862322"/>
                      <a:gd name="connsiteX7" fmla="*/ 4018448 w 7222701"/>
                      <a:gd name="connsiteY7" fmla="*/ 0 h 2862322"/>
                      <a:gd name="connsiteX8" fmla="*/ 4602830 w 7222701"/>
                      <a:gd name="connsiteY8" fmla="*/ 0 h 2862322"/>
                      <a:gd name="connsiteX9" fmla="*/ 5331667 w 7222701"/>
                      <a:gd name="connsiteY9" fmla="*/ 0 h 2862322"/>
                      <a:gd name="connsiteX10" fmla="*/ 5843822 w 7222701"/>
                      <a:gd name="connsiteY10" fmla="*/ 0 h 2862322"/>
                      <a:gd name="connsiteX11" fmla="*/ 6283750 w 7222701"/>
                      <a:gd name="connsiteY11" fmla="*/ 0 h 2862322"/>
                      <a:gd name="connsiteX12" fmla="*/ 7222701 w 7222701"/>
                      <a:gd name="connsiteY12" fmla="*/ 0 h 2862322"/>
                      <a:gd name="connsiteX13" fmla="*/ 7222701 w 7222701"/>
                      <a:gd name="connsiteY13" fmla="*/ 629711 h 2862322"/>
                      <a:gd name="connsiteX14" fmla="*/ 7222701 w 7222701"/>
                      <a:gd name="connsiteY14" fmla="*/ 1144929 h 2862322"/>
                      <a:gd name="connsiteX15" fmla="*/ 7222701 w 7222701"/>
                      <a:gd name="connsiteY15" fmla="*/ 1774640 h 2862322"/>
                      <a:gd name="connsiteX16" fmla="*/ 7222701 w 7222701"/>
                      <a:gd name="connsiteY16" fmla="*/ 2261234 h 2862322"/>
                      <a:gd name="connsiteX17" fmla="*/ 7222701 w 7222701"/>
                      <a:gd name="connsiteY17" fmla="*/ 2862322 h 2862322"/>
                      <a:gd name="connsiteX18" fmla="*/ 6782773 w 7222701"/>
                      <a:gd name="connsiteY18" fmla="*/ 2862322 h 2862322"/>
                      <a:gd name="connsiteX19" fmla="*/ 6126164 w 7222701"/>
                      <a:gd name="connsiteY19" fmla="*/ 2862322 h 2862322"/>
                      <a:gd name="connsiteX20" fmla="*/ 5397327 w 7222701"/>
                      <a:gd name="connsiteY20" fmla="*/ 2862322 h 2862322"/>
                      <a:gd name="connsiteX21" fmla="*/ 4812945 w 7222701"/>
                      <a:gd name="connsiteY21" fmla="*/ 2862322 h 2862322"/>
                      <a:gd name="connsiteX22" fmla="*/ 4084109 w 7222701"/>
                      <a:gd name="connsiteY22" fmla="*/ 2862322 h 2862322"/>
                      <a:gd name="connsiteX23" fmla="*/ 3427500 w 7222701"/>
                      <a:gd name="connsiteY23" fmla="*/ 2862322 h 2862322"/>
                      <a:gd name="connsiteX24" fmla="*/ 2915345 w 7222701"/>
                      <a:gd name="connsiteY24" fmla="*/ 2862322 h 2862322"/>
                      <a:gd name="connsiteX25" fmla="*/ 2114282 w 7222701"/>
                      <a:gd name="connsiteY25" fmla="*/ 2862322 h 2862322"/>
                      <a:gd name="connsiteX26" fmla="*/ 1457672 w 7222701"/>
                      <a:gd name="connsiteY26" fmla="*/ 2862322 h 2862322"/>
                      <a:gd name="connsiteX27" fmla="*/ 945517 w 7222701"/>
                      <a:gd name="connsiteY27" fmla="*/ 2862322 h 2862322"/>
                      <a:gd name="connsiteX28" fmla="*/ 0 w 7222701"/>
                      <a:gd name="connsiteY28" fmla="*/ 2862322 h 2862322"/>
                      <a:gd name="connsiteX29" fmla="*/ 0 w 7222701"/>
                      <a:gd name="connsiteY29" fmla="*/ 2375727 h 2862322"/>
                      <a:gd name="connsiteX30" fmla="*/ 0 w 7222701"/>
                      <a:gd name="connsiteY30" fmla="*/ 1746016 h 2862322"/>
                      <a:gd name="connsiteX31" fmla="*/ 0 w 7222701"/>
                      <a:gd name="connsiteY31" fmla="*/ 1144929 h 2862322"/>
                      <a:gd name="connsiteX32" fmla="*/ 0 w 7222701"/>
                      <a:gd name="connsiteY32" fmla="*/ 601088 h 2862322"/>
                      <a:gd name="connsiteX33" fmla="*/ 0 w 7222701"/>
                      <a:gd name="connsiteY33" fmla="*/ 0 h 286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22701" h="2862322" extrusionOk="0">
                        <a:moveTo>
                          <a:pt x="0" y="0"/>
                        </a:moveTo>
                        <a:cubicBezTo>
                          <a:pt x="220517" y="6080"/>
                          <a:pt x="352426" y="-16718"/>
                          <a:pt x="512155" y="0"/>
                        </a:cubicBezTo>
                        <a:cubicBezTo>
                          <a:pt x="671884" y="16718"/>
                          <a:pt x="908858" y="-16270"/>
                          <a:pt x="1240991" y="0"/>
                        </a:cubicBezTo>
                        <a:cubicBezTo>
                          <a:pt x="1573124" y="16270"/>
                          <a:pt x="1686519" y="-32029"/>
                          <a:pt x="1897601" y="0"/>
                        </a:cubicBezTo>
                        <a:cubicBezTo>
                          <a:pt x="2108683" y="32029"/>
                          <a:pt x="2158844" y="25152"/>
                          <a:pt x="2409756" y="0"/>
                        </a:cubicBezTo>
                        <a:cubicBezTo>
                          <a:pt x="2660668" y="-25152"/>
                          <a:pt x="2737073" y="-21902"/>
                          <a:pt x="2849684" y="0"/>
                        </a:cubicBezTo>
                        <a:cubicBezTo>
                          <a:pt x="2962295" y="21902"/>
                          <a:pt x="3109174" y="18819"/>
                          <a:pt x="3361839" y="0"/>
                        </a:cubicBezTo>
                        <a:cubicBezTo>
                          <a:pt x="3614505" y="-18819"/>
                          <a:pt x="3861808" y="-15383"/>
                          <a:pt x="4018448" y="0"/>
                        </a:cubicBezTo>
                        <a:cubicBezTo>
                          <a:pt x="4175088" y="15383"/>
                          <a:pt x="4379706" y="-1878"/>
                          <a:pt x="4602830" y="0"/>
                        </a:cubicBezTo>
                        <a:cubicBezTo>
                          <a:pt x="4825954" y="1878"/>
                          <a:pt x="5063684" y="-14018"/>
                          <a:pt x="5331667" y="0"/>
                        </a:cubicBezTo>
                        <a:cubicBezTo>
                          <a:pt x="5599650" y="14018"/>
                          <a:pt x="5607567" y="-22943"/>
                          <a:pt x="5843822" y="0"/>
                        </a:cubicBezTo>
                        <a:cubicBezTo>
                          <a:pt x="6080077" y="22943"/>
                          <a:pt x="6157196" y="-17862"/>
                          <a:pt x="6283750" y="0"/>
                        </a:cubicBezTo>
                        <a:cubicBezTo>
                          <a:pt x="6410304" y="17862"/>
                          <a:pt x="6908520" y="21646"/>
                          <a:pt x="7222701" y="0"/>
                        </a:cubicBezTo>
                        <a:cubicBezTo>
                          <a:pt x="7197033" y="286562"/>
                          <a:pt x="7246716" y="388465"/>
                          <a:pt x="7222701" y="629711"/>
                        </a:cubicBezTo>
                        <a:cubicBezTo>
                          <a:pt x="7198686" y="870957"/>
                          <a:pt x="7236861" y="1025713"/>
                          <a:pt x="7222701" y="1144929"/>
                        </a:cubicBezTo>
                        <a:cubicBezTo>
                          <a:pt x="7208541" y="1264145"/>
                          <a:pt x="7199460" y="1526876"/>
                          <a:pt x="7222701" y="1774640"/>
                        </a:cubicBezTo>
                        <a:cubicBezTo>
                          <a:pt x="7245942" y="2022404"/>
                          <a:pt x="7241864" y="2150585"/>
                          <a:pt x="7222701" y="2261234"/>
                        </a:cubicBezTo>
                        <a:cubicBezTo>
                          <a:pt x="7203538" y="2371883"/>
                          <a:pt x="7230845" y="2699368"/>
                          <a:pt x="7222701" y="2862322"/>
                        </a:cubicBezTo>
                        <a:cubicBezTo>
                          <a:pt x="7045854" y="2852062"/>
                          <a:pt x="6905116" y="2841968"/>
                          <a:pt x="6782773" y="2862322"/>
                        </a:cubicBezTo>
                        <a:cubicBezTo>
                          <a:pt x="6660430" y="2882676"/>
                          <a:pt x="6382950" y="2843954"/>
                          <a:pt x="6126164" y="2862322"/>
                        </a:cubicBezTo>
                        <a:cubicBezTo>
                          <a:pt x="5869378" y="2880690"/>
                          <a:pt x="5563231" y="2858667"/>
                          <a:pt x="5397327" y="2862322"/>
                        </a:cubicBezTo>
                        <a:cubicBezTo>
                          <a:pt x="5231423" y="2865977"/>
                          <a:pt x="5104990" y="2858761"/>
                          <a:pt x="4812945" y="2862322"/>
                        </a:cubicBezTo>
                        <a:cubicBezTo>
                          <a:pt x="4520900" y="2865883"/>
                          <a:pt x="4297825" y="2862153"/>
                          <a:pt x="4084109" y="2862322"/>
                        </a:cubicBezTo>
                        <a:cubicBezTo>
                          <a:pt x="3870393" y="2862491"/>
                          <a:pt x="3647705" y="2864855"/>
                          <a:pt x="3427500" y="2862322"/>
                        </a:cubicBezTo>
                        <a:cubicBezTo>
                          <a:pt x="3207295" y="2859789"/>
                          <a:pt x="3136939" y="2874732"/>
                          <a:pt x="2915345" y="2862322"/>
                        </a:cubicBezTo>
                        <a:cubicBezTo>
                          <a:pt x="2693751" y="2849912"/>
                          <a:pt x="2305827" y="2844639"/>
                          <a:pt x="2114282" y="2862322"/>
                        </a:cubicBezTo>
                        <a:cubicBezTo>
                          <a:pt x="1922737" y="2880005"/>
                          <a:pt x="1598948" y="2876736"/>
                          <a:pt x="1457672" y="2862322"/>
                        </a:cubicBezTo>
                        <a:cubicBezTo>
                          <a:pt x="1316396" y="2847909"/>
                          <a:pt x="1142907" y="2845248"/>
                          <a:pt x="945517" y="2862322"/>
                        </a:cubicBezTo>
                        <a:cubicBezTo>
                          <a:pt x="748128" y="2879396"/>
                          <a:pt x="459067" y="2825918"/>
                          <a:pt x="0" y="2862322"/>
                        </a:cubicBezTo>
                        <a:cubicBezTo>
                          <a:pt x="-15146" y="2734382"/>
                          <a:pt x="11411" y="2494128"/>
                          <a:pt x="0" y="2375727"/>
                        </a:cubicBezTo>
                        <a:cubicBezTo>
                          <a:pt x="-11411" y="2257327"/>
                          <a:pt x="22188" y="2028038"/>
                          <a:pt x="0" y="1746016"/>
                        </a:cubicBezTo>
                        <a:cubicBezTo>
                          <a:pt x="-22188" y="1463994"/>
                          <a:pt x="-20951" y="1353458"/>
                          <a:pt x="0" y="1144929"/>
                        </a:cubicBezTo>
                        <a:cubicBezTo>
                          <a:pt x="20951" y="936400"/>
                          <a:pt x="8543" y="822100"/>
                          <a:pt x="0" y="601088"/>
                        </a:cubicBezTo>
                        <a:cubicBezTo>
                          <a:pt x="-8543" y="380076"/>
                          <a:pt x="-8256" y="182461"/>
                          <a:pt x="0" y="0"/>
                        </a:cubicBezTo>
                        <a:close/>
                      </a:path>
                    </a:pathLst>
                  </a:custGeom>
                  <ask:type>
                    <ask:lineSketchNone/>
                  </ask:type>
                </ask:lineSketchStyleProps>
              </a:ext>
            </a:extLst>
          </a:ln>
        </p:spPr>
        <p:txBody>
          <a:bodyPr wrap="square">
            <a:spAutoFit/>
          </a:bodyPr>
          <a:lstStyle/>
          <a:p>
            <a:r>
              <a:rPr lang="zh-CN" altLang="en-US" sz="1200" dirty="0"/>
              <a:t>“教师”代表一个在该领域拥有多个博士学位、教授该学科超过十年的杰出教授的风格。您在回答中使用学术语法和复杂的例子，重点关注不太知名的建议以更好地阐明您的论点。您的语言应该是精炼而不过于复杂。如果您不知道问题的答案，请不要胡乱编造信息</a:t>
            </a:r>
            <a:r>
              <a:rPr lang="en-US" altLang="zh-CN" sz="1200" dirty="0"/>
              <a:t>——</a:t>
            </a:r>
            <a:r>
              <a:rPr lang="zh-CN" altLang="en-US" sz="1200" dirty="0"/>
              <a:t>相反，提出跟进问题以获得更多背景信息。您的答案应以对话式的段落形式呈现。使用学术性和口语化的语言混合，营造出易于理解和引人入胜的语气。</a:t>
            </a:r>
          </a:p>
          <a:p>
            <a:endParaRPr lang="zh-CN" altLang="en-US" sz="1200" dirty="0"/>
          </a:p>
          <a:p>
            <a:r>
              <a:rPr lang="zh-CN" altLang="en-US" sz="1200" dirty="0"/>
              <a:t>“批评”代表分析给定文本并提供反馈的意思。 </a:t>
            </a:r>
          </a:p>
          <a:p>
            <a:r>
              <a:rPr lang="zh-CN" altLang="en-US" sz="1200" dirty="0"/>
              <a:t>“总结”代表提供文本的关键细节。 </a:t>
            </a:r>
          </a:p>
          <a:p>
            <a:r>
              <a:rPr lang="zh-CN" altLang="en-US" sz="1200" dirty="0"/>
              <a:t>“回答”代表从给定的角度回答问题的意思。</a:t>
            </a:r>
          </a:p>
          <a:p>
            <a:endParaRPr lang="zh-CN" altLang="en-US" sz="1200" dirty="0"/>
          </a:p>
          <a:p>
            <a:r>
              <a:rPr lang="zh-CN" altLang="en-US" sz="1200" dirty="0"/>
              <a:t>圆括号</a:t>
            </a:r>
            <a:r>
              <a:rPr lang="en-US" altLang="zh-CN" sz="1200" dirty="0"/>
              <a:t>()</a:t>
            </a:r>
            <a:r>
              <a:rPr lang="zh-CN" altLang="en-US" sz="1200" dirty="0"/>
              <a:t>中的内容表示您写作的角度。</a:t>
            </a:r>
          </a:p>
          <a:p>
            <a:r>
              <a:rPr lang="zh-CN" altLang="en-US" sz="1200" dirty="0"/>
              <a:t>花括号</a:t>
            </a:r>
            <a:r>
              <a:rPr lang="en-US" altLang="zh-CN" sz="1200" dirty="0"/>
              <a:t>{}</a:t>
            </a:r>
            <a:r>
              <a:rPr lang="zh-CN" altLang="en-US" sz="1200" dirty="0"/>
              <a:t>中的内容表示您所涉及的主题。</a:t>
            </a:r>
          </a:p>
          <a:p>
            <a:r>
              <a:rPr lang="zh-CN" altLang="en-US" sz="1200" dirty="0"/>
              <a:t>方括号</a:t>
            </a:r>
            <a:r>
              <a:rPr lang="en-US" altLang="zh-CN" sz="1200" dirty="0"/>
              <a:t>[]</a:t>
            </a:r>
            <a:r>
              <a:rPr lang="zh-CN" altLang="en-US" sz="1200" dirty="0"/>
              <a:t>中的内容表示您应该采取的行动。</a:t>
            </a:r>
          </a:p>
          <a:p>
            <a:r>
              <a:rPr lang="zh-CN" altLang="en-US" sz="1200" dirty="0"/>
              <a:t>例子：</a:t>
            </a:r>
            <a:r>
              <a:rPr lang="en-US" altLang="zh-CN" sz="1200" dirty="0"/>
              <a:t>(</a:t>
            </a:r>
            <a:r>
              <a:rPr lang="zh-CN" altLang="en-US" sz="1200" dirty="0"/>
              <a:t>学生</a:t>
            </a:r>
            <a:r>
              <a:rPr lang="en-US" altLang="zh-CN" sz="1200" dirty="0"/>
              <a:t>){</a:t>
            </a:r>
            <a:r>
              <a:rPr lang="zh-CN" altLang="en-US" sz="1200" dirty="0"/>
              <a:t>哲学</a:t>
            </a:r>
            <a:r>
              <a:rPr lang="en-US" altLang="zh-CN" sz="1200" dirty="0"/>
              <a:t>}[</a:t>
            </a:r>
            <a:r>
              <a:rPr lang="zh-CN" altLang="en-US" sz="1200" dirty="0"/>
              <a:t>回答</a:t>
            </a:r>
            <a:r>
              <a:rPr lang="en-US" altLang="zh-CN" sz="1200" dirty="0"/>
              <a:t>] </a:t>
            </a:r>
            <a:r>
              <a:rPr lang="zh-CN" altLang="en-US" sz="1200" dirty="0"/>
              <a:t>在大学里选择这门课程相比其他课程有什么优势？</a:t>
            </a:r>
          </a:p>
          <a:p>
            <a:endParaRPr lang="zh-CN" altLang="en-US" sz="1200" dirty="0"/>
          </a:p>
          <a:p>
            <a:r>
              <a:rPr lang="zh-CN" altLang="en-US" sz="1200" dirty="0"/>
              <a:t>如果您理解并准备开始，请回答“是”。</a:t>
            </a:r>
          </a:p>
        </p:txBody>
      </p:sp>
      <p:pic>
        <p:nvPicPr>
          <p:cNvPr id="11" name="图片 10">
            <a:extLst>
              <a:ext uri="{FF2B5EF4-FFF2-40B4-BE49-F238E27FC236}">
                <a16:creationId xmlns:a16="http://schemas.microsoft.com/office/drawing/2014/main" id="{72BBA7FF-608D-E6BB-B985-6010F3167BF9}"/>
              </a:ext>
            </a:extLst>
          </p:cNvPr>
          <p:cNvPicPr>
            <a:picLocks noChangeAspect="1"/>
          </p:cNvPicPr>
          <p:nvPr/>
        </p:nvPicPr>
        <p:blipFill>
          <a:blip r:embed="rId2"/>
          <a:stretch>
            <a:fillRect/>
          </a:stretch>
        </p:blipFill>
        <p:spPr>
          <a:xfrm>
            <a:off x="736070" y="3146804"/>
            <a:ext cx="4246880" cy="2954812"/>
          </a:xfrm>
          <a:prstGeom prst="rect">
            <a:avLst/>
          </a:prstGeom>
        </p:spPr>
      </p:pic>
      <p:pic>
        <p:nvPicPr>
          <p:cNvPr id="12" name="图片 11">
            <a:extLst>
              <a:ext uri="{FF2B5EF4-FFF2-40B4-BE49-F238E27FC236}">
                <a16:creationId xmlns:a16="http://schemas.microsoft.com/office/drawing/2014/main" id="{7CF25C52-9775-4FA1-8058-CE6F3E3EBF0E}"/>
              </a:ext>
            </a:extLst>
          </p:cNvPr>
          <p:cNvPicPr>
            <a:picLocks noChangeAspect="1"/>
          </p:cNvPicPr>
          <p:nvPr/>
        </p:nvPicPr>
        <p:blipFill>
          <a:blip r:embed="rId3"/>
          <a:stretch>
            <a:fillRect/>
          </a:stretch>
        </p:blipFill>
        <p:spPr>
          <a:xfrm>
            <a:off x="6383880" y="3601671"/>
            <a:ext cx="4410697" cy="2499945"/>
          </a:xfrm>
          <a:prstGeom prst="rect">
            <a:avLst/>
          </a:prstGeom>
        </p:spPr>
      </p:pic>
      <p:sp>
        <p:nvSpPr>
          <p:cNvPr id="13" name="文本框 12">
            <a:extLst>
              <a:ext uri="{FF2B5EF4-FFF2-40B4-BE49-F238E27FC236}">
                <a16:creationId xmlns:a16="http://schemas.microsoft.com/office/drawing/2014/main" id="{A8C0E12B-95A9-B274-2A9B-6BA0CD86BFD7}"/>
              </a:ext>
            </a:extLst>
          </p:cNvPr>
          <p:cNvSpPr txBox="1"/>
          <p:nvPr/>
        </p:nvSpPr>
        <p:spPr>
          <a:xfrm>
            <a:off x="6998797" y="2948553"/>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角色转化提示</a:t>
            </a:r>
            <a:endParaRPr lang="zh-CN" altLang="en-US" sz="1400" baseline="300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70994A73-FFC7-8292-53D5-27189139692C}"/>
              </a:ext>
            </a:extLst>
          </p:cNvPr>
          <p:cNvSpPr txBox="1"/>
          <p:nvPr/>
        </p:nvSpPr>
        <p:spPr>
          <a:xfrm>
            <a:off x="1143250" y="6145978"/>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不使用角色转化提示</a:t>
            </a:r>
            <a:endParaRPr lang="zh-CN" altLang="en-US" sz="1400" baseline="30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5B771C1-11EE-092E-D251-7476F77B682D}"/>
              </a:ext>
            </a:extLst>
          </p:cNvPr>
          <p:cNvSpPr txBox="1"/>
          <p:nvPr/>
        </p:nvSpPr>
        <p:spPr>
          <a:xfrm>
            <a:off x="6998796" y="6140873"/>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使用角色转化提示</a:t>
            </a:r>
            <a:endParaRPr lang="zh-CN" altLang="en-US" sz="1400" baseline="30000"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EB0EDDF4-DC2E-F90F-809D-75A3D95F3466}"/>
              </a:ext>
            </a:extLst>
          </p:cNvPr>
          <p:cNvSpPr txBox="1"/>
          <p:nvPr/>
        </p:nvSpPr>
        <p:spPr>
          <a:xfrm>
            <a:off x="582506" y="1276094"/>
            <a:ext cx="4246880" cy="1323439"/>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可以使用提示促使模型以对应身份思考</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可以通过提示控制模型输出</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思考方向</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思考的结论</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模型的动机</a:t>
            </a:r>
          </a:p>
        </p:txBody>
      </p:sp>
    </p:spTree>
    <p:extLst>
      <p:ext uri="{BB962C8B-B14F-4D97-AF65-F5344CB8AC3E}">
        <p14:creationId xmlns:p14="http://schemas.microsoft.com/office/powerpoint/2010/main" val="37193281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78B4739-2120-A15C-682B-11E34FCB1943}"/>
              </a:ext>
            </a:extLst>
          </p:cNvPr>
          <p:cNvSpPr>
            <a:spLocks noGrp="1"/>
          </p:cNvSpPr>
          <p:nvPr>
            <p:ph type="sldNum" sz="quarter" idx="12"/>
          </p:nvPr>
        </p:nvSpPr>
        <p:spPr/>
        <p:txBody>
          <a:bodyPr/>
          <a:lstStyle/>
          <a:p>
            <a:fld id="{51D91E7F-84B6-4064-9D4E-CC7D244BCA04}" type="slidenum">
              <a:rPr lang="zh-CN" altLang="en-US" smtClean="0"/>
              <a:t>27</a:t>
            </a:fld>
            <a:endParaRPr lang="zh-CN" altLang="en-US"/>
          </a:p>
        </p:txBody>
      </p:sp>
      <p:sp>
        <p:nvSpPr>
          <p:cNvPr id="3" name="文本占位符 2">
            <a:extLst>
              <a:ext uri="{FF2B5EF4-FFF2-40B4-BE49-F238E27FC236}">
                <a16:creationId xmlns:a16="http://schemas.microsoft.com/office/drawing/2014/main" id="{E80A7C46-F254-3409-C781-3B14D5B8B811}"/>
              </a:ext>
            </a:extLst>
          </p:cNvPr>
          <p:cNvSpPr>
            <a:spLocks noGrp="1"/>
          </p:cNvSpPr>
          <p:nvPr>
            <p:ph type="body" sz="quarter" idx="13"/>
          </p:nvPr>
        </p:nvSpPr>
        <p:spPr>
          <a:xfrm>
            <a:off x="1032184" y="328713"/>
            <a:ext cx="10834208" cy="400110"/>
          </a:xfrm>
        </p:spPr>
        <p:txBody>
          <a:bodyPr/>
          <a:lstStyle/>
          <a:p>
            <a:r>
              <a:rPr lang="zh-CN" altLang="en-US" sz="2000" b="0" dirty="0">
                <a:latin typeface="微软雅黑" panose="020B0503020204020204" pitchFamily="34" charset="-122"/>
                <a:ea typeface="微软雅黑" panose="020B0503020204020204" pitchFamily="34" charset="-122"/>
              </a:rPr>
              <a:t>上下文学习</a:t>
            </a:r>
            <a:r>
              <a:rPr lang="en-US" altLang="zh-CN" sz="2000" b="0" dirty="0">
                <a:latin typeface="微软雅黑" panose="020B0503020204020204" pitchFamily="34" charset="-122"/>
                <a:ea typeface="微软雅黑" panose="020B0503020204020204" pitchFamily="34" charset="-122"/>
              </a:rPr>
              <a:t>(in-context learning)</a:t>
            </a:r>
            <a:endParaRPr lang="zh-CN" altLang="en-US" sz="2000" b="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6602767-CEE9-48B5-D940-0DF1E6DD7C21}"/>
              </a:ext>
            </a:extLst>
          </p:cNvPr>
          <p:cNvSpPr txBox="1"/>
          <p:nvPr/>
        </p:nvSpPr>
        <p:spPr>
          <a:xfrm>
            <a:off x="1327357" y="6451797"/>
            <a:ext cx="9798827"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[22] Cavallaro D. Critical and cultural theory[M]. A&amp;C Black, 2001.</a:t>
            </a:r>
          </a:p>
        </p:txBody>
      </p:sp>
      <p:pic>
        <p:nvPicPr>
          <p:cNvPr id="9" name="图片 8">
            <a:extLst>
              <a:ext uri="{FF2B5EF4-FFF2-40B4-BE49-F238E27FC236}">
                <a16:creationId xmlns:a16="http://schemas.microsoft.com/office/drawing/2014/main" id="{68569D62-5ACB-34EB-0126-9407A5BA19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306" y="207396"/>
            <a:ext cx="3280747" cy="1831925"/>
          </a:xfrm>
          <a:prstGeom prst="rect">
            <a:avLst/>
          </a:prstGeom>
        </p:spPr>
      </p:pic>
      <p:sp>
        <p:nvSpPr>
          <p:cNvPr id="12" name="文本框 11">
            <a:extLst>
              <a:ext uri="{FF2B5EF4-FFF2-40B4-BE49-F238E27FC236}">
                <a16:creationId xmlns:a16="http://schemas.microsoft.com/office/drawing/2014/main" id="{8B5B374F-D8DF-BBE4-2C0F-3F3FF4C3CC22}"/>
              </a:ext>
            </a:extLst>
          </p:cNvPr>
          <p:cNvSpPr txBox="1"/>
          <p:nvPr/>
        </p:nvSpPr>
        <p:spPr>
          <a:xfrm>
            <a:off x="7083953" y="2039321"/>
            <a:ext cx="2883877"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Zero-shot </a:t>
            </a:r>
            <a:r>
              <a:rPr lang="zh-CN" altLang="en-US" sz="1400" b="1" dirty="0">
                <a:latin typeface="微软雅黑" panose="020B0503020204020204" pitchFamily="34" charset="-122"/>
                <a:ea typeface="微软雅黑" panose="020B0503020204020204" pitchFamily="34" charset="-122"/>
              </a:rPr>
              <a:t>示例</a:t>
            </a:r>
            <a:endParaRPr lang="zh-CN" altLang="en-US" sz="1400" baseline="300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53177959-BFEE-30B4-E3CE-E1710DBE6ACE}"/>
              </a:ext>
            </a:extLst>
          </p:cNvPr>
          <p:cNvSpPr txBox="1"/>
          <p:nvPr/>
        </p:nvSpPr>
        <p:spPr>
          <a:xfrm>
            <a:off x="6967306" y="5836893"/>
            <a:ext cx="2883877" cy="307777"/>
          </a:xfrm>
          <a:prstGeom prst="rect">
            <a:avLst/>
          </a:prstGeom>
          <a:noFill/>
        </p:spPr>
        <p:txBody>
          <a:bodyPr wrap="square" rtlCol="0">
            <a:spAutoFit/>
          </a:bodyPr>
          <a:lstStyle/>
          <a:p>
            <a:pPr lvl="1" algn="ctr"/>
            <a:r>
              <a:rPr lang="en-US" altLang="zh-CN" sz="1400" b="1" dirty="0">
                <a:latin typeface="微软雅黑" panose="020B0503020204020204" pitchFamily="34" charset="-122"/>
                <a:ea typeface="微软雅黑" panose="020B0503020204020204" pitchFamily="34" charset="-122"/>
              </a:rPr>
              <a:t>Few-shot </a:t>
            </a:r>
            <a:r>
              <a:rPr lang="zh-CN" altLang="en-US" sz="1400" b="1" dirty="0">
                <a:latin typeface="微软雅黑" panose="020B0503020204020204" pitchFamily="34" charset="-122"/>
                <a:ea typeface="微软雅黑" panose="020B0503020204020204" pitchFamily="34" charset="-122"/>
              </a:rPr>
              <a:t>示例</a:t>
            </a:r>
          </a:p>
        </p:txBody>
      </p:sp>
      <p:sp>
        <p:nvSpPr>
          <p:cNvPr id="14" name="文本框 13">
            <a:extLst>
              <a:ext uri="{FF2B5EF4-FFF2-40B4-BE49-F238E27FC236}">
                <a16:creationId xmlns:a16="http://schemas.microsoft.com/office/drawing/2014/main" id="{AFC4AE7C-5598-99C9-9785-5CBD6B14867E}"/>
              </a:ext>
            </a:extLst>
          </p:cNvPr>
          <p:cNvSpPr txBox="1"/>
          <p:nvPr/>
        </p:nvSpPr>
        <p:spPr>
          <a:xfrm>
            <a:off x="1093019" y="1795080"/>
            <a:ext cx="5495795" cy="3293209"/>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Zero-shot</a:t>
            </a: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不提供示例让模型自主回答</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模型将根据上下文进行回答</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难以表述的内容可能表现不佳</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Few-shot</a:t>
            </a: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在推断之前为模型提供一定数量的示例</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可以通过示例自定义回答方式</a:t>
            </a:r>
            <a:endParaRPr lang="en-US" altLang="zh-CN" sz="1600"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使用给定的特殊回答使处理自动化</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在不好描述定义的情况下可以让模型找规律</a:t>
            </a:r>
            <a:endParaRPr lang="en-US" altLang="zh-CN" sz="1600"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！有争议，有的人认为</a:t>
            </a:r>
            <a:r>
              <a:rPr lang="en-US" altLang="zh-CN" sz="1600" dirty="0">
                <a:latin typeface="微软雅黑" panose="020B0503020204020204" pitchFamily="34" charset="-122"/>
                <a:ea typeface="微软雅黑" panose="020B0503020204020204" pitchFamily="34" charset="-122"/>
              </a:rPr>
              <a:t>few-shot</a:t>
            </a:r>
            <a:r>
              <a:rPr lang="zh-CN" altLang="en-US" sz="1600" dirty="0">
                <a:latin typeface="微软雅黑" panose="020B0503020204020204" pitchFamily="34" charset="-122"/>
                <a:ea typeface="微软雅黑" panose="020B0503020204020204" pitchFamily="34" charset="-122"/>
              </a:rPr>
              <a:t>的正确与否对准确率影响不大。</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一般</a:t>
            </a:r>
            <a:r>
              <a:rPr lang="en-US" altLang="zh-CN" sz="1600" dirty="0">
                <a:latin typeface="微软雅黑" panose="020B0503020204020204" pitchFamily="34" charset="-122"/>
                <a:ea typeface="微软雅黑" panose="020B0503020204020204" pitchFamily="34" charset="-122"/>
              </a:rPr>
              <a:t>4-8</a:t>
            </a:r>
            <a:r>
              <a:rPr lang="zh-CN" altLang="en-US" sz="1600" dirty="0">
                <a:latin typeface="微软雅黑" panose="020B0503020204020204" pitchFamily="34" charset="-122"/>
                <a:ea typeface="微软雅黑" panose="020B0503020204020204" pitchFamily="34" charset="-122"/>
              </a:rPr>
              <a:t>条示例最佳</a:t>
            </a:r>
          </a:p>
        </p:txBody>
      </p:sp>
      <p:pic>
        <p:nvPicPr>
          <p:cNvPr id="16" name="图片 15">
            <a:extLst>
              <a:ext uri="{FF2B5EF4-FFF2-40B4-BE49-F238E27FC236}">
                <a16:creationId xmlns:a16="http://schemas.microsoft.com/office/drawing/2014/main" id="{67CB41D3-C355-8A9B-46FF-26C368682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1551" y="2560225"/>
            <a:ext cx="2616279" cy="3217430"/>
          </a:xfrm>
          <a:prstGeom prst="rect">
            <a:avLst/>
          </a:prstGeom>
        </p:spPr>
      </p:pic>
    </p:spTree>
    <p:extLst>
      <p:ext uri="{BB962C8B-B14F-4D97-AF65-F5344CB8AC3E}">
        <p14:creationId xmlns:p14="http://schemas.microsoft.com/office/powerpoint/2010/main" val="28127183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78B4739-2120-A15C-682B-11E34FCB1943}"/>
              </a:ext>
            </a:extLst>
          </p:cNvPr>
          <p:cNvSpPr>
            <a:spLocks noGrp="1"/>
          </p:cNvSpPr>
          <p:nvPr>
            <p:ph type="sldNum" sz="quarter" idx="12"/>
          </p:nvPr>
        </p:nvSpPr>
        <p:spPr/>
        <p:txBody>
          <a:bodyPr/>
          <a:lstStyle/>
          <a:p>
            <a:fld id="{51D91E7F-84B6-4064-9D4E-CC7D244BCA04}" type="slidenum">
              <a:rPr lang="zh-CN" altLang="en-US" smtClean="0"/>
              <a:t>28</a:t>
            </a:fld>
            <a:endParaRPr lang="zh-CN" altLang="en-US"/>
          </a:p>
        </p:txBody>
      </p:sp>
      <p:sp>
        <p:nvSpPr>
          <p:cNvPr id="3" name="文本占位符 2">
            <a:extLst>
              <a:ext uri="{FF2B5EF4-FFF2-40B4-BE49-F238E27FC236}">
                <a16:creationId xmlns:a16="http://schemas.microsoft.com/office/drawing/2014/main" id="{E80A7C46-F254-3409-C781-3B14D5B8B811}"/>
              </a:ext>
            </a:extLst>
          </p:cNvPr>
          <p:cNvSpPr>
            <a:spLocks noGrp="1"/>
          </p:cNvSpPr>
          <p:nvPr>
            <p:ph type="body" sz="quarter" idx="13"/>
          </p:nvPr>
        </p:nvSpPr>
        <p:spPr>
          <a:xfrm>
            <a:off x="1032184" y="328713"/>
            <a:ext cx="10834208" cy="400110"/>
          </a:xfrm>
        </p:spPr>
        <p:txBody>
          <a:bodyPr/>
          <a:lstStyle/>
          <a:p>
            <a:r>
              <a:rPr lang="zh-CN" altLang="en-US" sz="2000" b="0" dirty="0">
                <a:latin typeface="微软雅黑" panose="020B0503020204020204" pitchFamily="34" charset="-122"/>
                <a:ea typeface="微软雅黑" panose="020B0503020204020204" pitchFamily="34" charset="-122"/>
              </a:rPr>
              <a:t>示例与偏差</a:t>
            </a:r>
          </a:p>
        </p:txBody>
      </p:sp>
      <p:sp>
        <p:nvSpPr>
          <p:cNvPr id="6" name="文本框 5">
            <a:extLst>
              <a:ext uri="{FF2B5EF4-FFF2-40B4-BE49-F238E27FC236}">
                <a16:creationId xmlns:a16="http://schemas.microsoft.com/office/drawing/2014/main" id="{30FB9FDB-5F01-111F-5F1E-1C7D4205D2BC}"/>
              </a:ext>
            </a:extLst>
          </p:cNvPr>
          <p:cNvSpPr txBox="1"/>
          <p:nvPr/>
        </p:nvSpPr>
        <p:spPr>
          <a:xfrm>
            <a:off x="1738653" y="4803869"/>
            <a:ext cx="3978569"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给出的示例需要按照现实分布情况一致</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示例的分布将影响模型的推断</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D69156B8-889F-3459-49E1-5BEE070C5F6F}"/>
              </a:ext>
            </a:extLst>
          </p:cNvPr>
          <p:cNvSpPr txBox="1"/>
          <p:nvPr/>
        </p:nvSpPr>
        <p:spPr>
          <a:xfrm>
            <a:off x="596054" y="944336"/>
            <a:ext cx="3379893" cy="3139321"/>
          </a:xfrm>
          <a:prstGeom prst="rect">
            <a:avLst/>
          </a:prstGeom>
          <a:noFill/>
          <a:ln w="19050">
            <a:solidFill>
              <a:srgbClr val="00B0F0"/>
            </a:solidFill>
          </a:ln>
        </p:spPr>
        <p:txBody>
          <a:bodyPr wrap="square">
            <a:spAutoFit/>
          </a:bodyPr>
          <a:lstStyle/>
          <a:p>
            <a:r>
              <a:rPr lang="en-US" altLang="zh-CN" dirty="0"/>
              <a:t>Q: </a:t>
            </a:r>
            <a:r>
              <a:rPr lang="zh-CN" altLang="en-US" dirty="0"/>
              <a:t>推文：“多美好的一天！”</a:t>
            </a:r>
          </a:p>
          <a:p>
            <a:r>
              <a:rPr lang="en-US" altLang="zh-CN" dirty="0"/>
              <a:t>A: </a:t>
            </a:r>
            <a:r>
              <a:rPr lang="zh-CN" altLang="en-US" dirty="0"/>
              <a:t>积极</a:t>
            </a:r>
          </a:p>
          <a:p>
            <a:endParaRPr lang="zh-CN" altLang="en-US" dirty="0"/>
          </a:p>
          <a:p>
            <a:r>
              <a:rPr lang="en-US" altLang="zh-CN" dirty="0"/>
              <a:t>Q: </a:t>
            </a:r>
            <a:r>
              <a:rPr lang="zh-CN" altLang="en-US" dirty="0"/>
              <a:t>推文：“我喜欢牛仔裤口袋”</a:t>
            </a:r>
          </a:p>
          <a:p>
            <a:r>
              <a:rPr lang="en-US" altLang="zh-CN" dirty="0"/>
              <a:t>A: </a:t>
            </a:r>
            <a:r>
              <a:rPr lang="zh-CN" altLang="en-US" dirty="0"/>
              <a:t>积极</a:t>
            </a:r>
          </a:p>
          <a:p>
            <a:endParaRPr lang="zh-CN" altLang="en-US" dirty="0"/>
          </a:p>
          <a:p>
            <a:r>
              <a:rPr lang="en-US" altLang="zh-CN" dirty="0"/>
              <a:t>Q: </a:t>
            </a:r>
            <a:r>
              <a:rPr lang="zh-CN" altLang="en-US" dirty="0"/>
              <a:t>推文：“我喜欢热口袋饼”</a:t>
            </a:r>
          </a:p>
          <a:p>
            <a:r>
              <a:rPr lang="en-US" altLang="zh-CN" dirty="0"/>
              <a:t>A: </a:t>
            </a:r>
            <a:r>
              <a:rPr lang="zh-CN" altLang="en-US" dirty="0"/>
              <a:t>积极</a:t>
            </a:r>
          </a:p>
          <a:p>
            <a:endParaRPr lang="zh-CN" altLang="en-US" dirty="0"/>
          </a:p>
          <a:p>
            <a:r>
              <a:rPr lang="en-US" altLang="zh-CN" dirty="0"/>
              <a:t>Q: </a:t>
            </a:r>
            <a:r>
              <a:rPr lang="zh-CN" altLang="en-US" dirty="0"/>
              <a:t>推文：“我讨厌这门课”</a:t>
            </a:r>
          </a:p>
          <a:p>
            <a:r>
              <a:rPr lang="en-US" altLang="zh-CN" dirty="0"/>
              <a:t>A: </a:t>
            </a:r>
            <a:r>
              <a:rPr lang="zh-CN" altLang="en-US" dirty="0"/>
              <a:t>消极</a:t>
            </a:r>
          </a:p>
        </p:txBody>
      </p:sp>
      <p:sp>
        <p:nvSpPr>
          <p:cNvPr id="9" name="文本框 8">
            <a:extLst>
              <a:ext uri="{FF2B5EF4-FFF2-40B4-BE49-F238E27FC236}">
                <a16:creationId xmlns:a16="http://schemas.microsoft.com/office/drawing/2014/main" id="{DBD6C71B-84B5-27E3-7538-4EFBD506EBAE}"/>
              </a:ext>
            </a:extLst>
          </p:cNvPr>
          <p:cNvSpPr txBox="1"/>
          <p:nvPr/>
        </p:nvSpPr>
        <p:spPr>
          <a:xfrm>
            <a:off x="4605867" y="955696"/>
            <a:ext cx="3278294" cy="3139321"/>
          </a:xfrm>
          <a:prstGeom prst="rect">
            <a:avLst/>
          </a:prstGeom>
          <a:noFill/>
          <a:ln w="19050">
            <a:solidFill>
              <a:srgbClr val="00B0F0"/>
            </a:solidFill>
          </a:ln>
        </p:spPr>
        <p:txBody>
          <a:bodyPr wrap="square">
            <a:spAutoFit/>
          </a:bodyPr>
          <a:lstStyle/>
          <a:p>
            <a:r>
              <a:rPr lang="en-US" altLang="zh-CN" dirty="0"/>
              <a:t>Q: </a:t>
            </a:r>
            <a:r>
              <a:rPr lang="zh-CN" altLang="en-US" dirty="0"/>
              <a:t>推文：“多美好的一天！”</a:t>
            </a:r>
          </a:p>
          <a:p>
            <a:r>
              <a:rPr lang="en-US" altLang="zh-CN" dirty="0"/>
              <a:t>A: </a:t>
            </a:r>
            <a:r>
              <a:rPr lang="zh-CN" altLang="en-US" dirty="0"/>
              <a:t>积极</a:t>
            </a:r>
          </a:p>
          <a:p>
            <a:endParaRPr lang="zh-CN" altLang="en-US" dirty="0"/>
          </a:p>
          <a:p>
            <a:r>
              <a:rPr lang="en-US" altLang="zh-CN" dirty="0"/>
              <a:t>Q: </a:t>
            </a:r>
            <a:r>
              <a:rPr lang="zh-CN" altLang="en-US" dirty="0"/>
              <a:t>推文：“我喜欢牛仔裤口袋”</a:t>
            </a:r>
          </a:p>
          <a:p>
            <a:r>
              <a:rPr lang="en-US" altLang="zh-CN" dirty="0"/>
              <a:t>A: </a:t>
            </a:r>
            <a:r>
              <a:rPr lang="zh-CN" altLang="en-US" dirty="0"/>
              <a:t>积极</a:t>
            </a:r>
          </a:p>
          <a:p>
            <a:endParaRPr lang="zh-CN" altLang="en-US" dirty="0"/>
          </a:p>
          <a:p>
            <a:r>
              <a:rPr lang="en-US" altLang="zh-CN" dirty="0"/>
              <a:t>Q: </a:t>
            </a:r>
            <a:r>
              <a:rPr lang="zh-CN" altLang="en-US" dirty="0"/>
              <a:t>推文：“我不喜欢披萨”</a:t>
            </a:r>
          </a:p>
          <a:p>
            <a:r>
              <a:rPr lang="en-US" altLang="zh-CN" dirty="0"/>
              <a:t>A: </a:t>
            </a:r>
            <a:r>
              <a:rPr lang="zh-CN" altLang="en-US" dirty="0"/>
              <a:t>消极</a:t>
            </a:r>
          </a:p>
          <a:p>
            <a:endParaRPr lang="zh-CN" altLang="en-US" dirty="0"/>
          </a:p>
          <a:p>
            <a:r>
              <a:rPr lang="en-US" altLang="zh-CN" dirty="0"/>
              <a:t>Q: </a:t>
            </a:r>
            <a:r>
              <a:rPr lang="zh-CN" altLang="en-US" dirty="0"/>
              <a:t>推文：“我讨厌这门课”</a:t>
            </a:r>
          </a:p>
          <a:p>
            <a:r>
              <a:rPr lang="en-US" altLang="zh-CN" dirty="0"/>
              <a:t>A: </a:t>
            </a:r>
            <a:r>
              <a:rPr lang="zh-CN" altLang="en-US" dirty="0"/>
              <a:t>消极</a:t>
            </a:r>
          </a:p>
        </p:txBody>
      </p:sp>
      <p:sp>
        <p:nvSpPr>
          <p:cNvPr id="11" name="文本框 10">
            <a:extLst>
              <a:ext uri="{FF2B5EF4-FFF2-40B4-BE49-F238E27FC236}">
                <a16:creationId xmlns:a16="http://schemas.microsoft.com/office/drawing/2014/main" id="{2FBEF4FA-C50C-61E0-BEB6-5588853A5CAB}"/>
              </a:ext>
            </a:extLst>
          </p:cNvPr>
          <p:cNvSpPr txBox="1"/>
          <p:nvPr/>
        </p:nvSpPr>
        <p:spPr>
          <a:xfrm>
            <a:off x="8514081" y="968580"/>
            <a:ext cx="3142827" cy="3139321"/>
          </a:xfrm>
          <a:prstGeom prst="rect">
            <a:avLst/>
          </a:prstGeom>
          <a:noFill/>
          <a:ln w="19050">
            <a:solidFill>
              <a:srgbClr val="00B0F0"/>
            </a:solidFill>
          </a:ln>
        </p:spPr>
        <p:txBody>
          <a:bodyPr wrap="square">
            <a:spAutoFit/>
          </a:bodyPr>
          <a:lstStyle/>
          <a:p>
            <a:r>
              <a:rPr lang="en-US" altLang="zh-CN" dirty="0"/>
              <a:t>Q: </a:t>
            </a:r>
            <a:r>
              <a:rPr lang="zh-CN" altLang="en-US" dirty="0"/>
              <a:t>推文：“我讨厌这门课”</a:t>
            </a:r>
          </a:p>
          <a:p>
            <a:r>
              <a:rPr lang="en-US" altLang="zh-CN" dirty="0"/>
              <a:t>A: </a:t>
            </a:r>
            <a:r>
              <a:rPr lang="zh-CN" altLang="en-US" dirty="0"/>
              <a:t>消极</a:t>
            </a:r>
          </a:p>
          <a:p>
            <a:endParaRPr lang="zh-CN" altLang="en-US" dirty="0"/>
          </a:p>
          <a:p>
            <a:r>
              <a:rPr lang="en-US" altLang="zh-CN" dirty="0"/>
              <a:t>Q: </a:t>
            </a:r>
            <a:r>
              <a:rPr lang="zh-CN" altLang="en-US" dirty="0"/>
              <a:t>推文：“多美好的一天！”</a:t>
            </a:r>
          </a:p>
          <a:p>
            <a:r>
              <a:rPr lang="en-US" altLang="zh-CN" dirty="0"/>
              <a:t>A: </a:t>
            </a:r>
            <a:r>
              <a:rPr lang="zh-CN" altLang="en-US" dirty="0"/>
              <a:t>积极</a:t>
            </a:r>
          </a:p>
          <a:p>
            <a:endParaRPr lang="zh-CN" altLang="en-US" dirty="0"/>
          </a:p>
          <a:p>
            <a:r>
              <a:rPr lang="en-US" altLang="zh-CN" dirty="0"/>
              <a:t>Q: </a:t>
            </a:r>
            <a:r>
              <a:rPr lang="zh-CN" altLang="en-US" dirty="0"/>
              <a:t>推文：“我不喜欢披萨”</a:t>
            </a:r>
          </a:p>
          <a:p>
            <a:r>
              <a:rPr lang="en-US" altLang="zh-CN" dirty="0"/>
              <a:t>A: </a:t>
            </a:r>
            <a:r>
              <a:rPr lang="zh-CN" altLang="en-US" dirty="0"/>
              <a:t>消极</a:t>
            </a:r>
          </a:p>
          <a:p>
            <a:endParaRPr lang="zh-CN" altLang="en-US" dirty="0"/>
          </a:p>
          <a:p>
            <a:r>
              <a:rPr lang="en-US" altLang="zh-CN" dirty="0"/>
              <a:t>Q: </a:t>
            </a:r>
            <a:r>
              <a:rPr lang="zh-CN" altLang="en-US" dirty="0"/>
              <a:t>推文：“我喜欢牛仔裤口袋”</a:t>
            </a:r>
          </a:p>
          <a:p>
            <a:r>
              <a:rPr lang="en-US" altLang="zh-CN" dirty="0"/>
              <a:t>A: </a:t>
            </a:r>
            <a:r>
              <a:rPr lang="zh-CN" altLang="en-US" dirty="0"/>
              <a:t>积极</a:t>
            </a:r>
          </a:p>
        </p:txBody>
      </p:sp>
      <p:sp>
        <p:nvSpPr>
          <p:cNvPr id="12" name="文本框 11">
            <a:extLst>
              <a:ext uri="{FF2B5EF4-FFF2-40B4-BE49-F238E27FC236}">
                <a16:creationId xmlns:a16="http://schemas.microsoft.com/office/drawing/2014/main" id="{C41E245C-B88A-4C01-BB36-7855FD69D14F}"/>
              </a:ext>
            </a:extLst>
          </p:cNvPr>
          <p:cNvSpPr txBox="1"/>
          <p:nvPr/>
        </p:nvSpPr>
        <p:spPr>
          <a:xfrm>
            <a:off x="844061" y="4209427"/>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示例</a:t>
            </a:r>
            <a:r>
              <a:rPr lang="en-US" altLang="zh-CN" sz="1400" b="1" dirty="0">
                <a:latin typeface="微软雅黑" panose="020B0503020204020204" pitchFamily="34" charset="-122"/>
                <a:ea typeface="微软雅黑" panose="020B0503020204020204" pitchFamily="34" charset="-122"/>
              </a:rPr>
              <a:t>1</a:t>
            </a:r>
            <a:endParaRPr lang="zh-CN" altLang="en-US" sz="1400" baseline="300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A54EE14F-45A9-F6F7-75D3-74759D07650F}"/>
              </a:ext>
            </a:extLst>
          </p:cNvPr>
          <p:cNvSpPr txBox="1"/>
          <p:nvPr/>
        </p:nvSpPr>
        <p:spPr>
          <a:xfrm>
            <a:off x="4654061" y="4209426"/>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示例</a:t>
            </a:r>
            <a:r>
              <a:rPr lang="en-US" altLang="zh-CN" sz="1400" b="1" dirty="0">
                <a:latin typeface="微软雅黑" panose="020B0503020204020204" pitchFamily="34" charset="-122"/>
                <a:ea typeface="微软雅黑" panose="020B0503020204020204" pitchFamily="34" charset="-122"/>
              </a:rPr>
              <a:t>2</a:t>
            </a:r>
            <a:endParaRPr lang="zh-CN" altLang="en-US" sz="1400" baseline="300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D1F49027-2705-F5D9-B9D0-EB5CBB5931CC}"/>
              </a:ext>
            </a:extLst>
          </p:cNvPr>
          <p:cNvSpPr txBox="1"/>
          <p:nvPr/>
        </p:nvSpPr>
        <p:spPr>
          <a:xfrm>
            <a:off x="8643555" y="4204548"/>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示例</a:t>
            </a:r>
            <a:r>
              <a:rPr lang="en-US" altLang="zh-CN" sz="1400" b="1" dirty="0">
                <a:latin typeface="微软雅黑" panose="020B0503020204020204" pitchFamily="34" charset="-122"/>
                <a:ea typeface="微软雅黑" panose="020B0503020204020204" pitchFamily="34" charset="-122"/>
              </a:rPr>
              <a:t>3</a:t>
            </a:r>
            <a:endParaRPr lang="zh-CN" altLang="en-US" sz="1400" baseline="30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D5149177-591D-4C02-41AE-67110F635878}"/>
              </a:ext>
            </a:extLst>
          </p:cNvPr>
          <p:cNvSpPr txBox="1"/>
          <p:nvPr/>
        </p:nvSpPr>
        <p:spPr>
          <a:xfrm>
            <a:off x="6449288" y="4776548"/>
            <a:ext cx="3978569"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给出示例的分布要尽可能均匀</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否则模型将倾向于推荐后面的标签</a:t>
            </a:r>
          </a:p>
        </p:txBody>
      </p:sp>
      <p:sp>
        <p:nvSpPr>
          <p:cNvPr id="16" name="文本框 15">
            <a:extLst>
              <a:ext uri="{FF2B5EF4-FFF2-40B4-BE49-F238E27FC236}">
                <a16:creationId xmlns:a16="http://schemas.microsoft.com/office/drawing/2014/main" id="{027C02E3-44F7-8D29-94F6-B33D39951313}"/>
              </a:ext>
            </a:extLst>
          </p:cNvPr>
          <p:cNvSpPr txBox="1"/>
          <p:nvPr/>
        </p:nvSpPr>
        <p:spPr>
          <a:xfrm>
            <a:off x="2285999" y="5858188"/>
            <a:ext cx="807617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一般认为给出的示例标签范围为全部的标签，不会预测标签外的</a:t>
            </a:r>
            <a:r>
              <a:rPr lang="zh-CN" altLang="en-US"/>
              <a:t>内容。</a:t>
            </a:r>
            <a:endParaRPr lang="en-US" altLang="zh-CN" dirty="0"/>
          </a:p>
        </p:txBody>
      </p:sp>
    </p:spTree>
    <p:extLst>
      <p:ext uri="{BB962C8B-B14F-4D97-AF65-F5344CB8AC3E}">
        <p14:creationId xmlns:p14="http://schemas.microsoft.com/office/powerpoint/2010/main" val="4140825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78B4739-2120-A15C-682B-11E34FCB1943}"/>
              </a:ext>
            </a:extLst>
          </p:cNvPr>
          <p:cNvSpPr>
            <a:spLocks noGrp="1"/>
          </p:cNvSpPr>
          <p:nvPr>
            <p:ph type="sldNum" sz="quarter" idx="12"/>
          </p:nvPr>
        </p:nvSpPr>
        <p:spPr/>
        <p:txBody>
          <a:bodyPr/>
          <a:lstStyle/>
          <a:p>
            <a:fld id="{51D91E7F-84B6-4064-9D4E-CC7D244BCA04}" type="slidenum">
              <a:rPr lang="zh-CN" altLang="en-US" smtClean="0"/>
              <a:t>29</a:t>
            </a:fld>
            <a:endParaRPr lang="zh-CN" altLang="en-US"/>
          </a:p>
        </p:txBody>
      </p:sp>
      <p:sp>
        <p:nvSpPr>
          <p:cNvPr id="3" name="文本占位符 2">
            <a:extLst>
              <a:ext uri="{FF2B5EF4-FFF2-40B4-BE49-F238E27FC236}">
                <a16:creationId xmlns:a16="http://schemas.microsoft.com/office/drawing/2014/main" id="{E80A7C46-F254-3409-C781-3B14D5B8B811}"/>
              </a:ext>
            </a:extLst>
          </p:cNvPr>
          <p:cNvSpPr>
            <a:spLocks noGrp="1"/>
          </p:cNvSpPr>
          <p:nvPr>
            <p:ph type="body" sz="quarter" idx="13"/>
          </p:nvPr>
        </p:nvSpPr>
        <p:spPr>
          <a:xfrm>
            <a:off x="1032184" y="328713"/>
            <a:ext cx="10834208" cy="400110"/>
          </a:xfrm>
        </p:spPr>
        <p:txBody>
          <a:bodyPr/>
          <a:lstStyle/>
          <a:p>
            <a:r>
              <a:rPr lang="zh-CN" altLang="en-US" sz="2000" b="0" dirty="0">
                <a:latin typeface="微软雅黑" panose="020B0503020204020204" pitchFamily="34" charset="-122"/>
                <a:ea typeface="微软雅黑" panose="020B0503020204020204" pitchFamily="34" charset="-122"/>
              </a:rPr>
              <a:t>注入意图</a:t>
            </a:r>
          </a:p>
        </p:txBody>
      </p:sp>
      <p:pic>
        <p:nvPicPr>
          <p:cNvPr id="11" name="图片 10">
            <a:extLst>
              <a:ext uri="{FF2B5EF4-FFF2-40B4-BE49-F238E27FC236}">
                <a16:creationId xmlns:a16="http://schemas.microsoft.com/office/drawing/2014/main" id="{5CB63AB7-4912-861B-0488-E262B2FB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8659" y="159982"/>
            <a:ext cx="5951550" cy="2762986"/>
          </a:xfrm>
          <a:prstGeom prst="rect">
            <a:avLst/>
          </a:prstGeom>
        </p:spPr>
      </p:pic>
      <p:pic>
        <p:nvPicPr>
          <p:cNvPr id="13" name="图片 12">
            <a:extLst>
              <a:ext uri="{FF2B5EF4-FFF2-40B4-BE49-F238E27FC236}">
                <a16:creationId xmlns:a16="http://schemas.microsoft.com/office/drawing/2014/main" id="{62A2E72E-7B3D-7FF0-80D4-4C0C534D58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659" y="3269442"/>
            <a:ext cx="6009514" cy="2935795"/>
          </a:xfrm>
          <a:prstGeom prst="rect">
            <a:avLst/>
          </a:prstGeom>
        </p:spPr>
      </p:pic>
      <p:sp>
        <p:nvSpPr>
          <p:cNvPr id="14" name="文本框 13">
            <a:extLst>
              <a:ext uri="{FF2B5EF4-FFF2-40B4-BE49-F238E27FC236}">
                <a16:creationId xmlns:a16="http://schemas.microsoft.com/office/drawing/2014/main" id="{88B5BE96-4BDF-7812-94EA-1C80DBB0A7CA}"/>
              </a:ext>
            </a:extLst>
          </p:cNvPr>
          <p:cNvSpPr txBox="1"/>
          <p:nvPr/>
        </p:nvSpPr>
        <p:spPr>
          <a:xfrm>
            <a:off x="7551477" y="2896457"/>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不提供意图，回答空泛</a:t>
            </a:r>
            <a:endParaRPr lang="zh-CN" altLang="en-US" sz="1400" baseline="30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2B9EFC32-2DC7-891C-96FD-D2A93F10077B}"/>
              </a:ext>
            </a:extLst>
          </p:cNvPr>
          <p:cNvSpPr txBox="1"/>
          <p:nvPr/>
        </p:nvSpPr>
        <p:spPr>
          <a:xfrm>
            <a:off x="7522495" y="6174629"/>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提供意图</a:t>
            </a:r>
            <a:endParaRPr lang="zh-CN" altLang="en-US" sz="1400" baseline="30000"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9642751C-270B-4F99-B39C-189182E282CB}"/>
              </a:ext>
            </a:extLst>
          </p:cNvPr>
          <p:cNvSpPr txBox="1"/>
          <p:nvPr/>
        </p:nvSpPr>
        <p:spPr>
          <a:xfrm>
            <a:off x="403906" y="973445"/>
            <a:ext cx="5519816" cy="501675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给出的指令要具体</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不要让模型回答没有空泛的问题</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要给出必要的指令以及相关的信息</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建议给出的信息</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生成的内容：文章、新闻稿等</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文章格式：引言、正文和结论</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风格：仿照</a:t>
            </a:r>
            <a:r>
              <a:rPr lang="en-US" altLang="zh-CN" sz="1600" dirty="0">
                <a:latin typeface="微软雅黑" panose="020B0503020204020204" pitchFamily="34" charset="-122"/>
                <a:ea typeface="微软雅黑" panose="020B0503020204020204" pitchFamily="34" charset="-122"/>
              </a:rPr>
              <a:t>xx</a:t>
            </a:r>
            <a:r>
              <a:rPr lang="zh-CN" altLang="en-US" sz="1600" dirty="0">
                <a:latin typeface="微软雅黑" panose="020B0503020204020204" pitchFamily="34" charset="-122"/>
                <a:ea typeface="微软雅黑" panose="020B0503020204020204" pitchFamily="34" charset="-122"/>
              </a:rPr>
              <a:t>撰写</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开头：</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新闻</a:t>
            </a:r>
            <a:r>
              <a:rPr lang="en-US" altLang="zh-CN" sz="1600" dirty="0">
                <a:latin typeface="微软雅黑" panose="020B0503020204020204" pitchFamily="34" charset="-122"/>
                <a:ea typeface="微软雅黑" panose="020B0503020204020204" pitchFamily="34" charset="-122"/>
              </a:rPr>
              <a:t>}</a:t>
            </a: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思路：按照</a:t>
            </a:r>
            <a:r>
              <a:rPr lang="en-US" altLang="zh-CN" sz="1600" dirty="0">
                <a:latin typeface="微软雅黑" panose="020B0503020204020204" pitchFamily="34" charset="-122"/>
                <a:ea typeface="微软雅黑" panose="020B0503020204020204" pitchFamily="34" charset="-122"/>
              </a:rPr>
              <a:t>xx</a:t>
            </a:r>
            <a:r>
              <a:rPr lang="zh-CN" altLang="en-US" sz="1600" dirty="0">
                <a:latin typeface="微软雅黑" panose="020B0503020204020204" pitchFamily="34" charset="-122"/>
                <a:ea typeface="微软雅黑" panose="020B0503020204020204" pitchFamily="34" charset="-122"/>
              </a:rPr>
              <a:t>思路</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结论：以</a:t>
            </a:r>
            <a:r>
              <a:rPr lang="en-US" altLang="zh-CN" sz="1600" dirty="0">
                <a:latin typeface="微软雅黑" panose="020B0503020204020204" pitchFamily="34" charset="-122"/>
                <a:ea typeface="微软雅黑" panose="020B0503020204020204" pitchFamily="34" charset="-122"/>
              </a:rPr>
              <a:t>xx</a:t>
            </a:r>
            <a:r>
              <a:rPr lang="zh-CN" altLang="en-US" sz="1600" dirty="0">
                <a:latin typeface="微软雅黑" panose="020B0503020204020204" pitchFamily="34" charset="-122"/>
                <a:ea typeface="微软雅黑" panose="020B0503020204020204" pitchFamily="34" charset="-122"/>
              </a:rPr>
              <a:t>为结论</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特殊要求</a:t>
            </a:r>
            <a:endParaRPr lang="en-US" altLang="zh-CN" sz="1600"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附上论点的支撑</a:t>
            </a:r>
            <a:endParaRPr lang="en-US" altLang="zh-CN" sz="1600"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提供详细的解释</a:t>
            </a:r>
            <a:endParaRPr lang="en-US" altLang="zh-CN" sz="1600"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文章尽可能浅显易懂</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质量</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安全要求</a:t>
            </a:r>
            <a:endParaRPr lang="en-US" altLang="zh-CN" sz="1600"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不得编造参考文献</a:t>
            </a:r>
            <a:endParaRPr lang="en-US" altLang="zh-CN" sz="1600"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平等的对待每个族群、人种</a:t>
            </a:r>
            <a:endParaRPr lang="en-US" altLang="zh-CN" sz="1600" dirty="0">
              <a:latin typeface="微软雅黑" panose="020B0503020204020204" pitchFamily="34" charset="-122"/>
              <a:ea typeface="微软雅黑" panose="020B0503020204020204" pitchFamily="34" charset="-122"/>
            </a:endParaRPr>
          </a:p>
          <a:p>
            <a:pPr lvl="2"/>
            <a:endParaRPr lang="en-US" altLang="zh-CN" sz="1600"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9901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B4C9C0-7013-F2D0-752A-E3D42BDB6DDB}"/>
              </a:ext>
            </a:extLst>
          </p:cNvPr>
          <p:cNvSpPr>
            <a:spLocks noGrp="1"/>
          </p:cNvSpPr>
          <p:nvPr>
            <p:ph type="sldNum" sz="quarter" idx="12"/>
          </p:nvPr>
        </p:nvSpPr>
        <p:spPr/>
        <p:txBody>
          <a:bodyPr/>
          <a:lstStyle/>
          <a:p>
            <a:fld id="{51D91E7F-84B6-4064-9D4E-CC7D244BCA04}" type="slidenum">
              <a:rPr lang="zh-CN" altLang="en-US" smtClean="0"/>
              <a:t>3</a:t>
            </a:fld>
            <a:endParaRPr lang="zh-CN" altLang="en-US"/>
          </a:p>
        </p:txBody>
      </p:sp>
      <p:sp>
        <p:nvSpPr>
          <p:cNvPr id="3" name="文本占位符 2">
            <a:extLst>
              <a:ext uri="{FF2B5EF4-FFF2-40B4-BE49-F238E27FC236}">
                <a16:creationId xmlns:a16="http://schemas.microsoft.com/office/drawing/2014/main" id="{00791C03-5370-3647-6D78-C43F1CC5F50F}"/>
              </a:ext>
            </a:extLst>
          </p:cNvPr>
          <p:cNvSpPr>
            <a:spLocks noGrp="1"/>
          </p:cNvSpPr>
          <p:nvPr>
            <p:ph type="title" idx="4294967295"/>
          </p:nvPr>
        </p:nvSpPr>
        <p:spPr>
          <a:xfrm>
            <a:off x="1042988" y="419100"/>
            <a:ext cx="10833100" cy="4000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软件开发辅助工具</a:t>
            </a:r>
          </a:p>
        </p:txBody>
      </p:sp>
      <p:sp>
        <p:nvSpPr>
          <p:cNvPr id="6" name="文本框 5">
            <a:extLst>
              <a:ext uri="{FF2B5EF4-FFF2-40B4-BE49-F238E27FC236}">
                <a16:creationId xmlns:a16="http://schemas.microsoft.com/office/drawing/2014/main" id="{4DC93CE2-5673-9E33-51A9-E570681B2316}"/>
              </a:ext>
            </a:extLst>
          </p:cNvPr>
          <p:cNvSpPr txBox="1"/>
          <p:nvPr/>
        </p:nvSpPr>
        <p:spPr>
          <a:xfrm>
            <a:off x="755257" y="996201"/>
            <a:ext cx="4287260" cy="5078313"/>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提高软件开发效率，提高软件质量。</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常见代码任务</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代码补全</a:t>
            </a:r>
            <a:endParaRPr lang="en-US" altLang="zh-CN"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根据上下文补缺失</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注释生成代码</a:t>
            </a:r>
            <a:endParaRPr lang="en-US" altLang="zh-CN"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根据注释写代码</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代码解释</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代码生成注释</a:t>
            </a:r>
            <a:r>
              <a:rPr lang="en-US" altLang="zh-CN" dirty="0">
                <a:latin typeface="微软雅黑" panose="020B0503020204020204" pitchFamily="34" charset="-122"/>
                <a:ea typeface="微软雅黑" panose="020B0503020204020204" pitchFamily="34" charset="-122"/>
              </a:rPr>
              <a:t>)</a:t>
            </a:r>
          </a:p>
          <a:p>
            <a:pPr marL="1200150" lvl="2"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根据代码生成注释</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对话代码生成</a:t>
            </a:r>
            <a:endParaRPr lang="en-US" altLang="zh-CN"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根据需求写代码</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测试代码生成</a:t>
            </a:r>
            <a:endParaRPr lang="en-US" altLang="zh-CN"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根据代码猜需求写测试</a:t>
            </a:r>
            <a:endParaRPr lang="en-US" altLang="zh-CN" dirty="0">
              <a:latin typeface="微软雅黑" panose="020B0503020204020204" pitchFamily="34" charset="-122"/>
              <a:ea typeface="微软雅黑" panose="020B0503020204020204" pitchFamily="34" charset="-122"/>
            </a:endParaRPr>
          </a:p>
        </p:txBody>
      </p:sp>
      <p:pic>
        <p:nvPicPr>
          <p:cNvPr id="8" name="hero-lg-6a98e47708e8">
            <a:hlinkClick r:id="" action="ppaction://media"/>
            <a:extLst>
              <a:ext uri="{FF2B5EF4-FFF2-40B4-BE49-F238E27FC236}">
                <a16:creationId xmlns:a16="http://schemas.microsoft.com/office/drawing/2014/main" id="{33BC10B5-3112-6C86-713A-88A2F1D5DF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81465" y="1416121"/>
            <a:ext cx="7548391" cy="4445678"/>
          </a:xfrm>
          <a:prstGeom prst="rect">
            <a:avLst/>
          </a:prstGeom>
        </p:spPr>
      </p:pic>
    </p:spTree>
    <p:extLst>
      <p:ext uri="{BB962C8B-B14F-4D97-AF65-F5344CB8AC3E}">
        <p14:creationId xmlns:p14="http://schemas.microsoft.com/office/powerpoint/2010/main" val="14567884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78B4739-2120-A15C-682B-11E34FCB1943}"/>
              </a:ext>
            </a:extLst>
          </p:cNvPr>
          <p:cNvSpPr>
            <a:spLocks noGrp="1"/>
          </p:cNvSpPr>
          <p:nvPr>
            <p:ph type="sldNum" sz="quarter" idx="12"/>
          </p:nvPr>
        </p:nvSpPr>
        <p:spPr/>
        <p:txBody>
          <a:bodyPr/>
          <a:lstStyle/>
          <a:p>
            <a:fld id="{51D91E7F-84B6-4064-9D4E-CC7D244BCA04}" type="slidenum">
              <a:rPr lang="zh-CN" altLang="en-US" smtClean="0"/>
              <a:t>30</a:t>
            </a:fld>
            <a:endParaRPr lang="zh-CN" altLang="en-US"/>
          </a:p>
        </p:txBody>
      </p:sp>
      <p:sp>
        <p:nvSpPr>
          <p:cNvPr id="3" name="文本占位符 2">
            <a:extLst>
              <a:ext uri="{FF2B5EF4-FFF2-40B4-BE49-F238E27FC236}">
                <a16:creationId xmlns:a16="http://schemas.microsoft.com/office/drawing/2014/main" id="{E80A7C46-F254-3409-C781-3B14D5B8B811}"/>
              </a:ext>
            </a:extLst>
          </p:cNvPr>
          <p:cNvSpPr>
            <a:spLocks noGrp="1"/>
          </p:cNvSpPr>
          <p:nvPr>
            <p:ph type="body" sz="quarter" idx="13"/>
          </p:nvPr>
        </p:nvSpPr>
        <p:spPr>
          <a:xfrm>
            <a:off x="1032184" y="328713"/>
            <a:ext cx="10834208" cy="400110"/>
          </a:xfrm>
        </p:spPr>
        <p:txBody>
          <a:bodyPr/>
          <a:lstStyle/>
          <a:p>
            <a:r>
              <a:rPr lang="zh-CN" altLang="en-US" sz="2000" b="0" dirty="0">
                <a:latin typeface="微软雅黑" panose="020B0503020204020204" pitchFamily="34" charset="-122"/>
                <a:ea typeface="微软雅黑" panose="020B0503020204020204" pitchFamily="34" charset="-122"/>
              </a:rPr>
              <a:t>使用思维链</a:t>
            </a:r>
          </a:p>
        </p:txBody>
      </p:sp>
      <p:pic>
        <p:nvPicPr>
          <p:cNvPr id="4" name="图片 3">
            <a:extLst>
              <a:ext uri="{FF2B5EF4-FFF2-40B4-BE49-F238E27FC236}">
                <a16:creationId xmlns:a16="http://schemas.microsoft.com/office/drawing/2014/main" id="{BF07DFFE-6006-3143-0F7E-E008E948E045}"/>
              </a:ext>
            </a:extLst>
          </p:cNvPr>
          <p:cNvPicPr>
            <a:picLocks noChangeAspect="1"/>
          </p:cNvPicPr>
          <p:nvPr/>
        </p:nvPicPr>
        <p:blipFill>
          <a:blip r:embed="rId3"/>
          <a:stretch>
            <a:fillRect/>
          </a:stretch>
        </p:blipFill>
        <p:spPr>
          <a:xfrm>
            <a:off x="834888" y="3706137"/>
            <a:ext cx="5063789" cy="2548887"/>
          </a:xfrm>
          <a:prstGeom prst="rect">
            <a:avLst/>
          </a:prstGeom>
        </p:spPr>
      </p:pic>
      <p:pic>
        <p:nvPicPr>
          <p:cNvPr id="6" name="图片 5">
            <a:extLst>
              <a:ext uri="{FF2B5EF4-FFF2-40B4-BE49-F238E27FC236}">
                <a16:creationId xmlns:a16="http://schemas.microsoft.com/office/drawing/2014/main" id="{282DEA23-12F3-D6AD-1386-98C5EBEF54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1921" y="98539"/>
            <a:ext cx="4306957" cy="3034748"/>
          </a:xfrm>
          <a:prstGeom prst="rect">
            <a:avLst/>
          </a:prstGeom>
        </p:spPr>
      </p:pic>
      <p:pic>
        <p:nvPicPr>
          <p:cNvPr id="8" name="图片 7">
            <a:extLst>
              <a:ext uri="{FF2B5EF4-FFF2-40B4-BE49-F238E27FC236}">
                <a16:creationId xmlns:a16="http://schemas.microsoft.com/office/drawing/2014/main" id="{15B37698-2878-E716-1049-8C008D5D1E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1921" y="3429000"/>
            <a:ext cx="4306957" cy="2882148"/>
          </a:xfrm>
          <a:prstGeom prst="rect">
            <a:avLst/>
          </a:prstGeom>
        </p:spPr>
      </p:pic>
      <p:sp>
        <p:nvSpPr>
          <p:cNvPr id="9" name="文本框 8">
            <a:extLst>
              <a:ext uri="{FF2B5EF4-FFF2-40B4-BE49-F238E27FC236}">
                <a16:creationId xmlns:a16="http://schemas.microsoft.com/office/drawing/2014/main" id="{937A06CB-5CE8-561E-6F3B-84A08CC3C37C}"/>
              </a:ext>
            </a:extLst>
          </p:cNvPr>
          <p:cNvSpPr txBox="1"/>
          <p:nvPr/>
        </p:nvSpPr>
        <p:spPr>
          <a:xfrm>
            <a:off x="7473460" y="3127255"/>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先给结论后给过程</a:t>
            </a:r>
            <a:endParaRPr lang="zh-CN" altLang="en-US" sz="1400" baseline="30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5735A8DC-02FD-DC33-A266-13112A913E00}"/>
              </a:ext>
            </a:extLst>
          </p:cNvPr>
          <p:cNvSpPr txBox="1"/>
          <p:nvPr/>
        </p:nvSpPr>
        <p:spPr>
          <a:xfrm>
            <a:off x="7473459" y="6205008"/>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先给过程后给结论</a:t>
            </a:r>
            <a:endParaRPr lang="zh-CN" altLang="en-US" sz="1400" baseline="300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8D971349-BB6F-523A-9208-5E3B106CDAFA}"/>
              </a:ext>
            </a:extLst>
          </p:cNvPr>
          <p:cNvSpPr txBox="1"/>
          <p:nvPr/>
        </p:nvSpPr>
        <p:spPr>
          <a:xfrm>
            <a:off x="1924843" y="6265418"/>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提供思考过程的思维链</a:t>
            </a:r>
            <a:endParaRPr lang="zh-CN" altLang="en-US" sz="1400" baseline="300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40D7487-F806-2EE8-8B5B-3E9729B974C7}"/>
              </a:ext>
            </a:extLst>
          </p:cNvPr>
          <p:cNvSpPr txBox="1"/>
          <p:nvPr/>
        </p:nvSpPr>
        <p:spPr>
          <a:xfrm>
            <a:off x="834888" y="1309539"/>
            <a:ext cx="5519816" cy="1815882"/>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大语言模型在有很多步骤的思考中表现不佳</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需要给出示例让模型一步一步思考</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演示思考过程</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过程要先内容后结论</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提供思考方式后有较为显著的准确率提升。</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99478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78B4739-2120-A15C-682B-11E34FCB1943}"/>
              </a:ext>
            </a:extLst>
          </p:cNvPr>
          <p:cNvSpPr>
            <a:spLocks noGrp="1"/>
          </p:cNvSpPr>
          <p:nvPr>
            <p:ph type="sldNum" sz="quarter" idx="12"/>
          </p:nvPr>
        </p:nvSpPr>
        <p:spPr/>
        <p:txBody>
          <a:bodyPr/>
          <a:lstStyle/>
          <a:p>
            <a:fld id="{51D91E7F-84B6-4064-9D4E-CC7D244BCA04}" type="slidenum">
              <a:rPr lang="zh-CN" altLang="en-US" smtClean="0"/>
              <a:t>31</a:t>
            </a:fld>
            <a:endParaRPr lang="zh-CN" altLang="en-US"/>
          </a:p>
        </p:txBody>
      </p:sp>
      <p:sp>
        <p:nvSpPr>
          <p:cNvPr id="3" name="文本占位符 2">
            <a:extLst>
              <a:ext uri="{FF2B5EF4-FFF2-40B4-BE49-F238E27FC236}">
                <a16:creationId xmlns:a16="http://schemas.microsoft.com/office/drawing/2014/main" id="{E80A7C46-F254-3409-C781-3B14D5B8B811}"/>
              </a:ext>
            </a:extLst>
          </p:cNvPr>
          <p:cNvSpPr>
            <a:spLocks noGrp="1"/>
          </p:cNvSpPr>
          <p:nvPr>
            <p:ph type="body" sz="quarter" idx="13"/>
          </p:nvPr>
        </p:nvSpPr>
        <p:spPr>
          <a:xfrm>
            <a:off x="1032184" y="328713"/>
            <a:ext cx="10834208" cy="400110"/>
          </a:xfrm>
        </p:spPr>
        <p:txBody>
          <a:bodyPr/>
          <a:lstStyle/>
          <a:p>
            <a:r>
              <a:rPr lang="zh-CN" altLang="en-US" sz="2000" b="0" dirty="0">
                <a:latin typeface="微软雅黑" panose="020B0503020204020204" pitchFamily="34" charset="-122"/>
                <a:ea typeface="微软雅黑" panose="020B0503020204020204" pitchFamily="34" charset="-122"/>
              </a:rPr>
              <a:t>使用工具</a:t>
            </a:r>
          </a:p>
        </p:txBody>
      </p:sp>
      <p:pic>
        <p:nvPicPr>
          <p:cNvPr id="6" name="图片 5">
            <a:extLst>
              <a:ext uri="{FF2B5EF4-FFF2-40B4-BE49-F238E27FC236}">
                <a16:creationId xmlns:a16="http://schemas.microsoft.com/office/drawing/2014/main" id="{14D921DA-90A6-CF3D-5FEF-0726863D80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4998" y="841513"/>
            <a:ext cx="6127190" cy="1383317"/>
          </a:xfrm>
          <a:prstGeom prst="rect">
            <a:avLst/>
          </a:prstGeom>
        </p:spPr>
      </p:pic>
      <p:pic>
        <p:nvPicPr>
          <p:cNvPr id="8" name="图片 7">
            <a:extLst>
              <a:ext uri="{FF2B5EF4-FFF2-40B4-BE49-F238E27FC236}">
                <a16:creationId xmlns:a16="http://schemas.microsoft.com/office/drawing/2014/main" id="{BD0A32D6-A971-7A85-EEC6-626B631F1E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4996" y="3279223"/>
            <a:ext cx="6127191" cy="1353948"/>
          </a:xfrm>
          <a:prstGeom prst="rect">
            <a:avLst/>
          </a:prstGeom>
        </p:spPr>
      </p:pic>
      <p:sp>
        <p:nvSpPr>
          <p:cNvPr id="4" name="文本框 3">
            <a:extLst>
              <a:ext uri="{FF2B5EF4-FFF2-40B4-BE49-F238E27FC236}">
                <a16:creationId xmlns:a16="http://schemas.microsoft.com/office/drawing/2014/main" id="{C7D11B30-B72D-6DE6-C7ED-9D0A7638554C}"/>
              </a:ext>
            </a:extLst>
          </p:cNvPr>
          <p:cNvSpPr txBox="1"/>
          <p:nvPr/>
        </p:nvSpPr>
        <p:spPr>
          <a:xfrm>
            <a:off x="788219" y="1782395"/>
            <a:ext cx="5519816" cy="3293209"/>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大语言模型技术的限制</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无法了解训练集之外的事实</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数学计算准确率较低</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无法获取实时信息</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使用提示技术让大语言模型使用</a:t>
            </a:r>
            <a:r>
              <a:rPr lang="en-US" altLang="zh-CN" sz="1600" dirty="0">
                <a:latin typeface="微软雅黑" panose="020B0503020204020204" pitchFamily="34" charset="-122"/>
                <a:ea typeface="微软雅黑" panose="020B0503020204020204" pitchFamily="34" charset="-122"/>
              </a:rPr>
              <a:t>API</a:t>
            </a: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自定义</a:t>
            </a:r>
            <a:r>
              <a:rPr lang="en-US" altLang="zh-CN" sz="1600" dirty="0">
                <a:latin typeface="微软雅黑" panose="020B0503020204020204" pitchFamily="34" charset="-122"/>
                <a:ea typeface="微软雅黑" panose="020B0503020204020204" pitchFamily="34" charset="-122"/>
              </a:rPr>
              <a:t>API</a:t>
            </a:r>
            <a:r>
              <a:rPr lang="zh-CN" altLang="en-US" sz="1600" dirty="0">
                <a:latin typeface="微软雅黑" panose="020B0503020204020204" pitchFamily="34" charset="-122"/>
                <a:ea typeface="微软雅黑" panose="020B0503020204020204" pitchFamily="34" charset="-122"/>
              </a:rPr>
              <a:t>格式</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提示大语言模型在合适的时候使用</a:t>
            </a:r>
            <a:r>
              <a:rPr lang="en-US" altLang="zh-CN" sz="1600" dirty="0">
                <a:latin typeface="微软雅黑" panose="020B0503020204020204" pitchFamily="34" charset="-122"/>
                <a:ea typeface="微软雅黑" panose="020B0503020204020204" pitchFamily="34" charset="-122"/>
              </a:rPr>
              <a:t>API</a:t>
            </a: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系统通过正则表达式识别</a:t>
            </a:r>
            <a:r>
              <a:rPr lang="en-US" altLang="zh-CN" sz="1600" dirty="0">
                <a:latin typeface="微软雅黑" panose="020B0503020204020204" pitchFamily="34" charset="-122"/>
                <a:ea typeface="微软雅黑" panose="020B0503020204020204" pitchFamily="34" charset="-122"/>
              </a:rPr>
              <a:t>API</a:t>
            </a: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将结果返回给大语言模型</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大语言模型向用户回答</a:t>
            </a:r>
            <a:endParaRPr lang="en-US" altLang="zh-CN" sz="1600" dirty="0">
              <a:latin typeface="微软雅黑" panose="020B0503020204020204" pitchFamily="34" charset="-122"/>
              <a:ea typeface="微软雅黑" panose="020B0503020204020204" pitchFamily="34" charset="-122"/>
            </a:endParaRPr>
          </a:p>
          <a:p>
            <a:pPr marL="1200150" lvl="2" indent="-285750">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59D42810-7BF9-4EF2-B463-818D240A0B14}"/>
              </a:ext>
            </a:extLst>
          </p:cNvPr>
          <p:cNvSpPr txBox="1"/>
          <p:nvPr/>
        </p:nvSpPr>
        <p:spPr>
          <a:xfrm>
            <a:off x="7506651" y="2209734"/>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调用计算器</a:t>
            </a:r>
            <a:endParaRPr lang="zh-CN" altLang="en-US" sz="1400" baseline="300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8492BD8-3721-67A4-DED2-6AB97428397B}"/>
              </a:ext>
            </a:extLst>
          </p:cNvPr>
          <p:cNvSpPr txBox="1"/>
          <p:nvPr/>
        </p:nvSpPr>
        <p:spPr>
          <a:xfrm>
            <a:off x="7506652" y="4837901"/>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调用天气</a:t>
            </a:r>
            <a:r>
              <a:rPr lang="en-US" altLang="zh-CN" sz="1400" b="1" dirty="0">
                <a:latin typeface="微软雅黑" panose="020B0503020204020204" pitchFamily="34" charset="-122"/>
                <a:ea typeface="微软雅黑" panose="020B0503020204020204" pitchFamily="34" charset="-122"/>
              </a:rPr>
              <a:t>API</a:t>
            </a:r>
            <a:endParaRPr lang="zh-CN" altLang="en-US" sz="1400" baseline="30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72025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78B4739-2120-A15C-682B-11E34FCB1943}"/>
              </a:ext>
            </a:extLst>
          </p:cNvPr>
          <p:cNvSpPr>
            <a:spLocks noGrp="1"/>
          </p:cNvSpPr>
          <p:nvPr>
            <p:ph type="sldNum" sz="quarter" idx="12"/>
          </p:nvPr>
        </p:nvSpPr>
        <p:spPr/>
        <p:txBody>
          <a:bodyPr/>
          <a:lstStyle/>
          <a:p>
            <a:fld id="{51D91E7F-84B6-4064-9D4E-CC7D244BCA04}" type="slidenum">
              <a:rPr lang="zh-CN" altLang="en-US" smtClean="0"/>
              <a:t>32</a:t>
            </a:fld>
            <a:endParaRPr lang="zh-CN" altLang="en-US"/>
          </a:p>
        </p:txBody>
      </p:sp>
      <p:sp>
        <p:nvSpPr>
          <p:cNvPr id="3" name="文本占位符 2">
            <a:extLst>
              <a:ext uri="{FF2B5EF4-FFF2-40B4-BE49-F238E27FC236}">
                <a16:creationId xmlns:a16="http://schemas.microsoft.com/office/drawing/2014/main" id="{E80A7C46-F254-3409-C781-3B14D5B8B811}"/>
              </a:ext>
            </a:extLst>
          </p:cNvPr>
          <p:cNvSpPr>
            <a:spLocks noGrp="1"/>
          </p:cNvSpPr>
          <p:nvPr>
            <p:ph type="body" sz="quarter" idx="13"/>
          </p:nvPr>
        </p:nvSpPr>
        <p:spPr>
          <a:xfrm>
            <a:off x="1032184" y="328713"/>
            <a:ext cx="10834208" cy="400110"/>
          </a:xfrm>
        </p:spPr>
        <p:txBody>
          <a:bodyPr/>
          <a:lstStyle/>
          <a:p>
            <a:r>
              <a:rPr lang="zh-CN" altLang="en-US" sz="2000" b="0" dirty="0">
                <a:latin typeface="微软雅黑" panose="020B0503020204020204" pitchFamily="34" charset="-122"/>
                <a:ea typeface="微软雅黑" panose="020B0503020204020204" pitchFamily="34" charset="-122"/>
              </a:rPr>
              <a:t>使用投票机制</a:t>
            </a:r>
          </a:p>
        </p:txBody>
      </p:sp>
      <p:sp>
        <p:nvSpPr>
          <p:cNvPr id="5" name="文本框 4">
            <a:extLst>
              <a:ext uri="{FF2B5EF4-FFF2-40B4-BE49-F238E27FC236}">
                <a16:creationId xmlns:a16="http://schemas.microsoft.com/office/drawing/2014/main" id="{D3AA196F-2BD4-84B3-F088-93CF30BBBEEB}"/>
              </a:ext>
            </a:extLst>
          </p:cNvPr>
          <p:cNvSpPr txBox="1"/>
          <p:nvPr/>
        </p:nvSpPr>
        <p:spPr>
          <a:xfrm>
            <a:off x="7381466" y="3710909"/>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多次生成并进行总结</a:t>
            </a:r>
            <a:endParaRPr lang="zh-CN" altLang="en-US" sz="1400" baseline="300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2C08E4E7-91F1-FE77-2418-61FFCEDD4452}"/>
              </a:ext>
            </a:extLst>
          </p:cNvPr>
          <p:cNvSpPr txBox="1"/>
          <p:nvPr/>
        </p:nvSpPr>
        <p:spPr>
          <a:xfrm>
            <a:off x="576471" y="1879639"/>
            <a:ext cx="4711146" cy="1323439"/>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大语言模型的抽样机制有概率出现错误</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通过一次生成多个结果生成大量的解答</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通过大模型总结已知答案获得正确结果</a:t>
            </a:r>
            <a:endParaRPr lang="en-US" altLang="zh-CN" sz="1600"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FB5DEC92-566C-CE2F-200D-A661B78BC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536" y="238492"/>
            <a:ext cx="7095072" cy="3317461"/>
          </a:xfrm>
          <a:prstGeom prst="rect">
            <a:avLst/>
          </a:prstGeom>
        </p:spPr>
      </p:pic>
      <p:pic>
        <p:nvPicPr>
          <p:cNvPr id="12" name="图片 11">
            <a:extLst>
              <a:ext uri="{FF2B5EF4-FFF2-40B4-BE49-F238E27FC236}">
                <a16:creationId xmlns:a16="http://schemas.microsoft.com/office/drawing/2014/main" id="{03E920FF-CE4D-E3C5-05C3-1B23B8543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2113" y="4173642"/>
            <a:ext cx="8527774" cy="1955667"/>
          </a:xfrm>
          <a:prstGeom prst="rect">
            <a:avLst/>
          </a:prstGeom>
        </p:spPr>
      </p:pic>
      <p:sp>
        <p:nvSpPr>
          <p:cNvPr id="13" name="文本框 12">
            <a:extLst>
              <a:ext uri="{FF2B5EF4-FFF2-40B4-BE49-F238E27FC236}">
                <a16:creationId xmlns:a16="http://schemas.microsoft.com/office/drawing/2014/main" id="{FAA121B1-6BF6-DD6F-E381-49688CFC8D6D}"/>
              </a:ext>
            </a:extLst>
          </p:cNvPr>
          <p:cNvSpPr txBox="1"/>
          <p:nvPr/>
        </p:nvSpPr>
        <p:spPr>
          <a:xfrm>
            <a:off x="4654061" y="6227343"/>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表现对比</a:t>
            </a:r>
            <a:endParaRPr lang="zh-CN" altLang="en-US" sz="1400" baseline="30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17991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78B4739-2120-A15C-682B-11E34FCB1943}"/>
              </a:ext>
            </a:extLst>
          </p:cNvPr>
          <p:cNvSpPr>
            <a:spLocks noGrp="1"/>
          </p:cNvSpPr>
          <p:nvPr>
            <p:ph type="sldNum" sz="quarter" idx="12"/>
          </p:nvPr>
        </p:nvSpPr>
        <p:spPr/>
        <p:txBody>
          <a:bodyPr/>
          <a:lstStyle/>
          <a:p>
            <a:fld id="{51D91E7F-84B6-4064-9D4E-CC7D244BCA04}" type="slidenum">
              <a:rPr lang="zh-CN" altLang="en-US" smtClean="0"/>
              <a:t>33</a:t>
            </a:fld>
            <a:endParaRPr lang="zh-CN" altLang="en-US"/>
          </a:p>
        </p:txBody>
      </p:sp>
      <p:sp>
        <p:nvSpPr>
          <p:cNvPr id="3" name="文本占位符 2">
            <a:extLst>
              <a:ext uri="{FF2B5EF4-FFF2-40B4-BE49-F238E27FC236}">
                <a16:creationId xmlns:a16="http://schemas.microsoft.com/office/drawing/2014/main" id="{E80A7C46-F254-3409-C781-3B14D5B8B811}"/>
              </a:ext>
            </a:extLst>
          </p:cNvPr>
          <p:cNvSpPr>
            <a:spLocks noGrp="1"/>
          </p:cNvSpPr>
          <p:nvPr>
            <p:ph type="body" sz="quarter" idx="13"/>
          </p:nvPr>
        </p:nvSpPr>
        <p:spPr>
          <a:xfrm>
            <a:off x="1032184" y="328713"/>
            <a:ext cx="10834208" cy="400110"/>
          </a:xfrm>
        </p:spPr>
        <p:txBody>
          <a:bodyPr/>
          <a:lstStyle/>
          <a:p>
            <a:r>
              <a:rPr lang="zh-CN" altLang="en-US" sz="2000" b="0" dirty="0">
                <a:latin typeface="微软雅黑" panose="020B0503020204020204" pitchFamily="34" charset="-122"/>
                <a:ea typeface="微软雅黑" panose="020B0503020204020204" pitchFamily="34" charset="-122"/>
              </a:rPr>
              <a:t>使用知识库</a:t>
            </a:r>
          </a:p>
        </p:txBody>
      </p:sp>
      <p:pic>
        <p:nvPicPr>
          <p:cNvPr id="5" name="图片 4">
            <a:extLst>
              <a:ext uri="{FF2B5EF4-FFF2-40B4-BE49-F238E27FC236}">
                <a16:creationId xmlns:a16="http://schemas.microsoft.com/office/drawing/2014/main" id="{14B0664B-8950-52C0-128B-3B89E8F407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4434" y="589674"/>
            <a:ext cx="6084680" cy="1864660"/>
          </a:xfrm>
          <a:prstGeom prst="rect">
            <a:avLst/>
          </a:prstGeom>
        </p:spPr>
      </p:pic>
      <p:pic>
        <p:nvPicPr>
          <p:cNvPr id="7" name="图片 6">
            <a:extLst>
              <a:ext uri="{FF2B5EF4-FFF2-40B4-BE49-F238E27FC236}">
                <a16:creationId xmlns:a16="http://schemas.microsoft.com/office/drawing/2014/main" id="{154B30EF-29A6-9577-2AB9-57294C4278FF}"/>
              </a:ext>
            </a:extLst>
          </p:cNvPr>
          <p:cNvPicPr>
            <a:picLocks noChangeAspect="1"/>
          </p:cNvPicPr>
          <p:nvPr/>
        </p:nvPicPr>
        <p:blipFill>
          <a:blip r:embed="rId4"/>
          <a:stretch>
            <a:fillRect/>
          </a:stretch>
        </p:blipFill>
        <p:spPr>
          <a:xfrm>
            <a:off x="506775" y="3076220"/>
            <a:ext cx="5541697" cy="3122821"/>
          </a:xfrm>
          <a:prstGeom prst="rect">
            <a:avLst/>
          </a:prstGeom>
        </p:spPr>
      </p:pic>
      <p:pic>
        <p:nvPicPr>
          <p:cNvPr id="8" name="图片 7">
            <a:extLst>
              <a:ext uri="{FF2B5EF4-FFF2-40B4-BE49-F238E27FC236}">
                <a16:creationId xmlns:a16="http://schemas.microsoft.com/office/drawing/2014/main" id="{F531335B-4275-5816-3B67-BA0FD2A4D2C3}"/>
              </a:ext>
            </a:extLst>
          </p:cNvPr>
          <p:cNvPicPr>
            <a:picLocks noChangeAspect="1"/>
          </p:cNvPicPr>
          <p:nvPr/>
        </p:nvPicPr>
        <p:blipFill>
          <a:blip r:embed="rId5"/>
          <a:stretch>
            <a:fillRect/>
          </a:stretch>
        </p:blipFill>
        <p:spPr>
          <a:xfrm>
            <a:off x="6245182" y="3083708"/>
            <a:ext cx="5541697" cy="3115333"/>
          </a:xfrm>
          <a:prstGeom prst="rect">
            <a:avLst/>
          </a:prstGeom>
        </p:spPr>
      </p:pic>
      <p:sp>
        <p:nvSpPr>
          <p:cNvPr id="9" name="文本框 8">
            <a:extLst>
              <a:ext uri="{FF2B5EF4-FFF2-40B4-BE49-F238E27FC236}">
                <a16:creationId xmlns:a16="http://schemas.microsoft.com/office/drawing/2014/main" id="{8A1D5E8A-CAB4-E1BA-2442-06E6A1F3B0DE}"/>
              </a:ext>
            </a:extLst>
          </p:cNvPr>
          <p:cNvSpPr txBox="1"/>
          <p:nvPr/>
        </p:nvSpPr>
        <p:spPr>
          <a:xfrm>
            <a:off x="7634835" y="2526407"/>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技术实现</a:t>
            </a:r>
            <a:endParaRPr lang="zh-CN" altLang="en-US" sz="1400" baseline="30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D8BE2DF-429F-13BC-9FEC-1AB02A253B9C}"/>
              </a:ext>
            </a:extLst>
          </p:cNvPr>
          <p:cNvSpPr txBox="1"/>
          <p:nvPr/>
        </p:nvSpPr>
        <p:spPr>
          <a:xfrm>
            <a:off x="7574091" y="6221510"/>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多次生成并进行总结</a:t>
            </a:r>
            <a:endParaRPr lang="zh-CN" altLang="en-US" sz="1400" baseline="300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EC413935-0C7B-F3D5-BAA4-C0E643D26F11}"/>
              </a:ext>
            </a:extLst>
          </p:cNvPr>
          <p:cNvSpPr txBox="1"/>
          <p:nvPr/>
        </p:nvSpPr>
        <p:spPr>
          <a:xfrm>
            <a:off x="1835684" y="6221510"/>
            <a:ext cx="288387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多次生成并进行总结</a:t>
            </a:r>
            <a:endParaRPr lang="zh-CN" altLang="en-US" sz="1400" baseline="300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1AA25A00-5BA5-662A-4EF2-C5973070D50C}"/>
              </a:ext>
            </a:extLst>
          </p:cNvPr>
          <p:cNvSpPr txBox="1"/>
          <p:nvPr/>
        </p:nvSpPr>
        <p:spPr>
          <a:xfrm>
            <a:off x="440512" y="1130895"/>
            <a:ext cx="5344061" cy="1323439"/>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大语言模型输入有上限，无法将全部文档输入进模型。</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使用其他模型针对问题检索相关文档。</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使用大模型参考查询的文档进行回答。</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756562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AC10048D-17B8-46C4-9801-28E7D7E135EB}" type="slidenum">
              <a:rPr lang="zh-CN" altLang="en-US" smtClean="0"/>
              <a:t>4</a:t>
            </a:fld>
            <a:endParaRPr lang="zh-CN" altLang="en-US" dirty="0"/>
          </a:p>
        </p:txBody>
      </p:sp>
      <p:sp>
        <p:nvSpPr>
          <p:cNvPr id="16" name="文本占位符 2">
            <a:extLst>
              <a:ext uri="{FF2B5EF4-FFF2-40B4-BE49-F238E27FC236}">
                <a16:creationId xmlns:a16="http://schemas.microsoft.com/office/drawing/2014/main" id="{9ED0937F-5144-44CE-8758-4D87CD22CC4B}"/>
              </a:ext>
            </a:extLst>
          </p:cNvPr>
          <p:cNvSpPr>
            <a:spLocks noGrp="1"/>
          </p:cNvSpPr>
          <p:nvPr>
            <p:ph type="body" sz="quarter" idx="13"/>
          </p:nvPr>
        </p:nvSpPr>
        <p:spPr>
          <a:xfrm>
            <a:off x="1032184" y="406203"/>
            <a:ext cx="10834208" cy="400110"/>
          </a:xfrm>
        </p:spPr>
        <p:txBody>
          <a:bodyPr/>
          <a:lstStyle/>
          <a:p>
            <a:r>
              <a:rPr lang="en-US" altLang="zh-CN" sz="2000" b="0" dirty="0">
                <a:latin typeface="Microsoft YaHei" panose="020B0503020204020204" pitchFamily="34" charset="-122"/>
                <a:ea typeface="Microsoft YaHei" panose="020B0503020204020204" pitchFamily="34" charset="-122"/>
              </a:rPr>
              <a:t>GitHub Coplot</a:t>
            </a:r>
            <a:endParaRPr lang="zh-CN" altLang="en-US" sz="2000" b="0" dirty="0">
              <a:latin typeface="Microsoft YaHei" panose="020B0503020204020204" pitchFamily="34" charset="-122"/>
              <a:ea typeface="Microsoft YaHei" panose="020B0503020204020204" pitchFamily="34" charset="-122"/>
            </a:endParaRPr>
          </a:p>
        </p:txBody>
      </p:sp>
      <p:pic>
        <p:nvPicPr>
          <p:cNvPr id="3" name="GitHub Copilot X">
            <a:hlinkClick r:id="" action="ppaction://media"/>
            <a:extLst>
              <a:ext uri="{FF2B5EF4-FFF2-40B4-BE49-F238E27FC236}">
                <a16:creationId xmlns:a16="http://schemas.microsoft.com/office/drawing/2014/main" id="{9D407E9A-61E4-E758-62D6-4BFA19D0D8F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8210" y="806313"/>
            <a:ext cx="10475580" cy="5892514"/>
          </a:xfrm>
          <a:prstGeom prst="rect">
            <a:avLst/>
          </a:prstGeom>
        </p:spPr>
      </p:pic>
    </p:spTree>
    <p:extLst>
      <p:ext uri="{BB962C8B-B14F-4D97-AF65-F5344CB8AC3E}">
        <p14:creationId xmlns:p14="http://schemas.microsoft.com/office/powerpoint/2010/main" val="3944901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9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B4C9C0-7013-F2D0-752A-E3D42BDB6DDB}"/>
              </a:ext>
            </a:extLst>
          </p:cNvPr>
          <p:cNvSpPr>
            <a:spLocks noGrp="1"/>
          </p:cNvSpPr>
          <p:nvPr>
            <p:ph type="sldNum" sz="quarter" idx="12"/>
          </p:nvPr>
        </p:nvSpPr>
        <p:spPr/>
        <p:txBody>
          <a:bodyPr/>
          <a:lstStyle/>
          <a:p>
            <a:fld id="{51D91E7F-84B6-4064-9D4E-CC7D244BCA04}" type="slidenum">
              <a:rPr lang="zh-CN" altLang="en-US" smtClean="0"/>
              <a:t>5</a:t>
            </a:fld>
            <a:endParaRPr lang="zh-CN" altLang="en-US"/>
          </a:p>
        </p:txBody>
      </p:sp>
      <p:sp>
        <p:nvSpPr>
          <p:cNvPr id="3" name="文本占位符 2">
            <a:extLst>
              <a:ext uri="{FF2B5EF4-FFF2-40B4-BE49-F238E27FC236}">
                <a16:creationId xmlns:a16="http://schemas.microsoft.com/office/drawing/2014/main" id="{00791C03-5370-3647-6D78-C43F1CC5F50F}"/>
              </a:ext>
            </a:extLst>
          </p:cNvPr>
          <p:cNvSpPr>
            <a:spLocks noGrp="1"/>
          </p:cNvSpPr>
          <p:nvPr>
            <p:ph type="title" idx="4294967295"/>
          </p:nvPr>
        </p:nvSpPr>
        <p:spPr>
          <a:xfrm>
            <a:off x="1042988" y="419100"/>
            <a:ext cx="10833100" cy="4000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主流软件开发辅助工具</a:t>
            </a:r>
          </a:p>
        </p:txBody>
      </p:sp>
      <p:sp>
        <p:nvSpPr>
          <p:cNvPr id="6" name="文本框 5">
            <a:extLst>
              <a:ext uri="{FF2B5EF4-FFF2-40B4-BE49-F238E27FC236}">
                <a16:creationId xmlns:a16="http://schemas.microsoft.com/office/drawing/2014/main" id="{4DC93CE2-5673-9E33-51A9-E570681B2316}"/>
              </a:ext>
            </a:extLst>
          </p:cNvPr>
          <p:cNvSpPr txBox="1"/>
          <p:nvPr/>
        </p:nvSpPr>
        <p:spPr>
          <a:xfrm>
            <a:off x="755257" y="1396251"/>
            <a:ext cx="4827467"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国外</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Github</a:t>
            </a:r>
            <a:r>
              <a:rPr lang="en-US" altLang="zh-CN" dirty="0">
                <a:latin typeface="微软雅黑" panose="020B0503020204020204" pitchFamily="34" charset="-122"/>
                <a:ea typeface="微软雅黑" panose="020B0503020204020204" pitchFamily="34" charset="-122"/>
              </a:rPr>
              <a:t> Copilot</a:t>
            </a:r>
          </a:p>
          <a:p>
            <a:pPr marL="742950" lvl="1" indent="-285750">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Jetbrain</a:t>
            </a:r>
            <a:r>
              <a:rPr lang="en-US" altLang="zh-CN" dirty="0">
                <a:latin typeface="微软雅黑" panose="020B0503020204020204" pitchFamily="34" charset="-122"/>
                <a:ea typeface="微软雅黑" panose="020B0503020204020204" pitchFamily="34" charset="-122"/>
              </a:rPr>
              <a:t> AI Assistant</a:t>
            </a:r>
          </a:p>
          <a:p>
            <a:pPr marL="742950" lvl="1"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国内</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百度 </a:t>
            </a:r>
            <a:r>
              <a:rPr lang="en-US" altLang="zh-CN" dirty="0">
                <a:latin typeface="微软雅黑" panose="020B0503020204020204" pitchFamily="34" charset="-122"/>
                <a:ea typeface="微软雅黑" panose="020B0503020204020204" pitchFamily="34" charset="-122"/>
              </a:rPr>
              <a:t>Comate</a:t>
            </a: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阿里通义灵码</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华为</a:t>
            </a:r>
            <a:r>
              <a:rPr lang="en-US" altLang="zh-CN" dirty="0" err="1">
                <a:latin typeface="微软雅黑" panose="020B0503020204020204" pitchFamily="34" charset="-122"/>
                <a:ea typeface="微软雅黑" panose="020B0503020204020204" pitchFamily="34" charset="-122"/>
              </a:rPr>
              <a:t>CodeArts</a:t>
            </a:r>
            <a:r>
              <a:rPr lang="en-US" altLang="zh-CN" dirty="0">
                <a:latin typeface="微软雅黑" panose="020B0503020204020204" pitchFamily="34" charset="-122"/>
                <a:ea typeface="微软雅黑" panose="020B0503020204020204" pitchFamily="34" charset="-122"/>
              </a:rPr>
              <a:t> Snap</a:t>
            </a:r>
          </a:p>
          <a:p>
            <a:pPr marL="742950" lvl="1"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大模型软件工程辅助工程的表现取决于基础大模型的能力。</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
        <p:nvSpPr>
          <p:cNvPr id="34" name="文本占位符 2">
            <a:extLst>
              <a:ext uri="{FF2B5EF4-FFF2-40B4-BE49-F238E27FC236}">
                <a16:creationId xmlns:a16="http://schemas.microsoft.com/office/drawing/2014/main" id="{02B7C5D1-6A8B-9602-1194-1F2A0E131F76}"/>
              </a:ext>
            </a:extLst>
          </p:cNvPr>
          <p:cNvSpPr txBox="1">
            <a:spLocks/>
          </p:cNvSpPr>
          <p:nvPr/>
        </p:nvSpPr>
        <p:spPr>
          <a:xfrm>
            <a:off x="7634656" y="1900358"/>
            <a:ext cx="3193732"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Font typeface="Arial" panose="020B0604020202020204" pitchFamily="34" charset="0"/>
              <a:buNone/>
              <a:defRPr/>
            </a:pPr>
            <a:r>
              <a:rPr lang="en-US" altLang="zh-CN" sz="1800" dirty="0">
                <a:latin typeface="微软雅黑" panose="020B0503020204020204" pitchFamily="34" charset="-122"/>
                <a:ea typeface="微软雅黑" panose="020B0503020204020204" pitchFamily="34" charset="-122"/>
                <a:cs typeface="+mn-cs"/>
              </a:rPr>
              <a:t>GitHub Copilot</a:t>
            </a:r>
            <a:endParaRPr lang="zh-CN" altLang="en-US" sz="1800" dirty="0">
              <a:latin typeface="微软雅黑" panose="020B0503020204020204" pitchFamily="34" charset="-122"/>
              <a:ea typeface="微软雅黑" panose="020B0503020204020204" pitchFamily="34" charset="-122"/>
              <a:cs typeface="+mn-cs"/>
            </a:endParaRPr>
          </a:p>
        </p:txBody>
      </p:sp>
      <p:pic>
        <p:nvPicPr>
          <p:cNvPr id="8" name="图片 7">
            <a:extLst>
              <a:ext uri="{FF2B5EF4-FFF2-40B4-BE49-F238E27FC236}">
                <a16:creationId xmlns:a16="http://schemas.microsoft.com/office/drawing/2014/main" id="{2D1E6194-7A8F-2564-F1DC-D03BAE227046}"/>
              </a:ext>
            </a:extLst>
          </p:cNvPr>
          <p:cNvPicPr>
            <a:picLocks noChangeAspect="1"/>
          </p:cNvPicPr>
          <p:nvPr/>
        </p:nvPicPr>
        <p:blipFill rotWithShape="1">
          <a:blip r:embed="rId2"/>
          <a:srcRect l="28398" t="30326" r="28276" b="36296"/>
          <a:stretch/>
        </p:blipFill>
        <p:spPr>
          <a:xfrm>
            <a:off x="7607616" y="615585"/>
            <a:ext cx="3193732" cy="1230236"/>
          </a:xfrm>
          <a:prstGeom prst="rect">
            <a:avLst/>
          </a:prstGeom>
        </p:spPr>
      </p:pic>
      <p:pic>
        <p:nvPicPr>
          <p:cNvPr id="10" name="图片 9">
            <a:extLst>
              <a:ext uri="{FF2B5EF4-FFF2-40B4-BE49-F238E27FC236}">
                <a16:creationId xmlns:a16="http://schemas.microsoft.com/office/drawing/2014/main" id="{61E2F62E-1C93-D744-632A-C76DE923E099}"/>
              </a:ext>
            </a:extLst>
          </p:cNvPr>
          <p:cNvPicPr>
            <a:picLocks noChangeAspect="1"/>
          </p:cNvPicPr>
          <p:nvPr/>
        </p:nvPicPr>
        <p:blipFill>
          <a:blip r:embed="rId3"/>
          <a:stretch>
            <a:fillRect/>
          </a:stretch>
        </p:blipFill>
        <p:spPr>
          <a:xfrm>
            <a:off x="7105679" y="2322523"/>
            <a:ext cx="4331064" cy="597127"/>
          </a:xfrm>
          <a:prstGeom prst="rect">
            <a:avLst/>
          </a:prstGeom>
        </p:spPr>
      </p:pic>
      <p:sp>
        <p:nvSpPr>
          <p:cNvPr id="12" name="文本占位符 2">
            <a:extLst>
              <a:ext uri="{FF2B5EF4-FFF2-40B4-BE49-F238E27FC236}">
                <a16:creationId xmlns:a16="http://schemas.microsoft.com/office/drawing/2014/main" id="{07B12E66-BE68-861E-53D1-EFEFC302301B}"/>
              </a:ext>
            </a:extLst>
          </p:cNvPr>
          <p:cNvSpPr txBox="1">
            <a:spLocks/>
          </p:cNvSpPr>
          <p:nvPr/>
        </p:nvSpPr>
        <p:spPr>
          <a:xfrm>
            <a:off x="7545024" y="2997895"/>
            <a:ext cx="3193732"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Font typeface="Arial" panose="020B0604020202020204" pitchFamily="34" charset="0"/>
              <a:buNone/>
              <a:defRPr/>
            </a:pPr>
            <a:r>
              <a:rPr lang="en-US" altLang="zh-CN" sz="1800" dirty="0">
                <a:latin typeface="微软雅黑" panose="020B0503020204020204" pitchFamily="34" charset="-122"/>
                <a:ea typeface="微软雅黑" panose="020B0503020204020204" pitchFamily="34" charset="-122"/>
                <a:cs typeface="+mn-cs"/>
              </a:rPr>
              <a:t>Baidu Comate</a:t>
            </a:r>
            <a:endParaRPr lang="zh-CN" altLang="en-US" sz="1800" dirty="0">
              <a:latin typeface="微软雅黑" panose="020B0503020204020204" pitchFamily="34" charset="-122"/>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F7FD7C45-A690-1997-556F-274F9C0DFCF4}"/>
              </a:ext>
            </a:extLst>
          </p:cNvPr>
          <p:cNvPicPr>
            <a:picLocks noChangeAspect="1"/>
          </p:cNvPicPr>
          <p:nvPr/>
        </p:nvPicPr>
        <p:blipFill rotWithShape="1">
          <a:blip r:embed="rId4"/>
          <a:srcRect l="48091" t="1978" r="4638" b="37382"/>
          <a:stretch/>
        </p:blipFill>
        <p:spPr>
          <a:xfrm>
            <a:off x="8396368" y="4854776"/>
            <a:ext cx="1491044" cy="1190109"/>
          </a:xfrm>
          <a:prstGeom prst="rect">
            <a:avLst/>
          </a:prstGeom>
        </p:spPr>
      </p:pic>
      <p:sp>
        <p:nvSpPr>
          <p:cNvPr id="14" name="文本占位符 2">
            <a:extLst>
              <a:ext uri="{FF2B5EF4-FFF2-40B4-BE49-F238E27FC236}">
                <a16:creationId xmlns:a16="http://schemas.microsoft.com/office/drawing/2014/main" id="{BD5D7CE8-9AD7-657C-4E1E-059EBA4DD1E2}"/>
              </a:ext>
            </a:extLst>
          </p:cNvPr>
          <p:cNvSpPr txBox="1">
            <a:spLocks/>
          </p:cNvSpPr>
          <p:nvPr/>
        </p:nvSpPr>
        <p:spPr>
          <a:xfrm>
            <a:off x="7545024" y="6123130"/>
            <a:ext cx="3193732"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Font typeface="Arial" panose="020B0604020202020204" pitchFamily="34" charset="0"/>
              <a:buNone/>
              <a:defRPr/>
            </a:pPr>
            <a:r>
              <a:rPr lang="en-US" altLang="zh-CN" sz="1800" dirty="0">
                <a:latin typeface="微软雅黑" panose="020B0503020204020204" pitchFamily="34" charset="-122"/>
                <a:ea typeface="微软雅黑" panose="020B0503020204020204" pitchFamily="34" charset="-122"/>
                <a:cs typeface="+mn-cs"/>
              </a:rPr>
              <a:t>Huawei </a:t>
            </a:r>
            <a:r>
              <a:rPr lang="en-US" altLang="zh-CN" sz="1800" dirty="0" err="1">
                <a:latin typeface="微软雅黑" panose="020B0503020204020204" pitchFamily="34" charset="-122"/>
                <a:ea typeface="微软雅黑" panose="020B0503020204020204" pitchFamily="34" charset="-122"/>
                <a:cs typeface="+mn-cs"/>
              </a:rPr>
              <a:t>CodeArts</a:t>
            </a:r>
            <a:r>
              <a:rPr lang="en-US" altLang="zh-CN" sz="1800" dirty="0">
                <a:latin typeface="微软雅黑" panose="020B0503020204020204" pitchFamily="34" charset="-122"/>
                <a:ea typeface="微软雅黑" panose="020B0503020204020204" pitchFamily="34" charset="-122"/>
                <a:cs typeface="+mn-cs"/>
              </a:rPr>
              <a:t> Snap</a:t>
            </a:r>
            <a:endParaRPr lang="zh-CN" altLang="en-US" sz="1800" dirty="0">
              <a:latin typeface="微软雅黑" panose="020B0503020204020204" pitchFamily="34" charset="-122"/>
              <a:ea typeface="微软雅黑" panose="020B0503020204020204" pitchFamily="34" charset="-122"/>
              <a:cs typeface="+mn-cs"/>
            </a:endParaRPr>
          </a:p>
        </p:txBody>
      </p:sp>
      <p:pic>
        <p:nvPicPr>
          <p:cNvPr id="17" name="图片 16">
            <a:extLst>
              <a:ext uri="{FF2B5EF4-FFF2-40B4-BE49-F238E27FC236}">
                <a16:creationId xmlns:a16="http://schemas.microsoft.com/office/drawing/2014/main" id="{0D50EDF2-5FC1-1D19-4A5D-1D6E01036384}"/>
              </a:ext>
            </a:extLst>
          </p:cNvPr>
          <p:cNvPicPr>
            <a:picLocks noChangeAspect="1"/>
          </p:cNvPicPr>
          <p:nvPr/>
        </p:nvPicPr>
        <p:blipFill>
          <a:blip r:embed="rId5"/>
          <a:stretch>
            <a:fillRect/>
          </a:stretch>
        </p:blipFill>
        <p:spPr>
          <a:xfrm>
            <a:off x="7607615" y="3459799"/>
            <a:ext cx="3193733" cy="854828"/>
          </a:xfrm>
          <a:prstGeom prst="rect">
            <a:avLst/>
          </a:prstGeom>
        </p:spPr>
      </p:pic>
      <p:sp>
        <p:nvSpPr>
          <p:cNvPr id="19" name="文本占位符 2">
            <a:extLst>
              <a:ext uri="{FF2B5EF4-FFF2-40B4-BE49-F238E27FC236}">
                <a16:creationId xmlns:a16="http://schemas.microsoft.com/office/drawing/2014/main" id="{9D543F30-07F9-6642-F200-D29968216C76}"/>
              </a:ext>
            </a:extLst>
          </p:cNvPr>
          <p:cNvSpPr txBox="1">
            <a:spLocks/>
          </p:cNvSpPr>
          <p:nvPr/>
        </p:nvSpPr>
        <p:spPr>
          <a:xfrm>
            <a:off x="7607616" y="4407199"/>
            <a:ext cx="3193732"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Font typeface="Arial" panose="020B0604020202020204" pitchFamily="34" charset="0"/>
              <a:buNone/>
              <a:defRPr/>
            </a:pPr>
            <a:r>
              <a:rPr lang="zh-CN" altLang="en-US" sz="1800" dirty="0">
                <a:latin typeface="微软雅黑" panose="020B0503020204020204" pitchFamily="34" charset="-122"/>
                <a:ea typeface="微软雅黑" panose="020B0503020204020204" pitchFamily="34" charset="-122"/>
                <a:cs typeface="+mn-cs"/>
              </a:rPr>
              <a:t>阿里通义灵码</a:t>
            </a:r>
          </a:p>
        </p:txBody>
      </p:sp>
    </p:spTree>
    <p:extLst>
      <p:ext uri="{BB962C8B-B14F-4D97-AF65-F5344CB8AC3E}">
        <p14:creationId xmlns:p14="http://schemas.microsoft.com/office/powerpoint/2010/main" val="3649437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B4C9C0-7013-F2D0-752A-E3D42BDB6DDB}"/>
              </a:ext>
            </a:extLst>
          </p:cNvPr>
          <p:cNvSpPr>
            <a:spLocks noGrp="1"/>
          </p:cNvSpPr>
          <p:nvPr>
            <p:ph type="sldNum" sz="quarter" idx="12"/>
          </p:nvPr>
        </p:nvSpPr>
        <p:spPr/>
        <p:txBody>
          <a:bodyPr/>
          <a:lstStyle/>
          <a:p>
            <a:fld id="{51D91E7F-84B6-4064-9D4E-CC7D244BCA04}" type="slidenum">
              <a:rPr lang="zh-CN" altLang="en-US" smtClean="0"/>
              <a:t>6</a:t>
            </a:fld>
            <a:endParaRPr lang="zh-CN" altLang="en-US"/>
          </a:p>
        </p:txBody>
      </p:sp>
      <p:sp>
        <p:nvSpPr>
          <p:cNvPr id="3" name="文本占位符 2">
            <a:extLst>
              <a:ext uri="{FF2B5EF4-FFF2-40B4-BE49-F238E27FC236}">
                <a16:creationId xmlns:a16="http://schemas.microsoft.com/office/drawing/2014/main" id="{00791C03-5370-3647-6D78-C43F1CC5F50F}"/>
              </a:ext>
            </a:extLst>
          </p:cNvPr>
          <p:cNvSpPr>
            <a:spLocks noGrp="1"/>
          </p:cNvSpPr>
          <p:nvPr>
            <p:ph type="title" idx="4294967295"/>
          </p:nvPr>
        </p:nvSpPr>
        <p:spPr>
          <a:xfrm>
            <a:off x="1042988" y="419100"/>
            <a:ext cx="10833100" cy="4000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为什么要有软件开发辅助工具</a:t>
            </a:r>
          </a:p>
        </p:txBody>
      </p:sp>
      <p:sp>
        <p:nvSpPr>
          <p:cNvPr id="6" name="文本框 5">
            <a:extLst>
              <a:ext uri="{FF2B5EF4-FFF2-40B4-BE49-F238E27FC236}">
                <a16:creationId xmlns:a16="http://schemas.microsoft.com/office/drawing/2014/main" id="{4DC93CE2-5673-9E33-51A9-E570681B2316}"/>
              </a:ext>
            </a:extLst>
          </p:cNvPr>
          <p:cNvSpPr txBox="1"/>
          <p:nvPr/>
        </p:nvSpPr>
        <p:spPr>
          <a:xfrm>
            <a:off x="695326" y="1827073"/>
            <a:ext cx="4590659" cy="3170099"/>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提高软件开发效率</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数字资产充分利用</a:t>
            </a:r>
            <a:endParaRPr lang="en-US" altLang="zh-CN" sz="20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所有新组件只需要实现一次</a:t>
            </a:r>
            <a:endParaRPr lang="en-US" altLang="zh-CN" sz="20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打通部门之间的障碍</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提高软件可维护性</a:t>
            </a:r>
            <a:endParaRPr lang="en-US" altLang="zh-CN" sz="20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降低高维护性带来的高成本</a:t>
            </a:r>
            <a:endParaRPr lang="en-US" altLang="zh-CN" sz="20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重构低可维护的代码</a:t>
            </a:r>
            <a:endParaRPr lang="en-US" altLang="zh-CN" sz="20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9B776DA-1A77-6669-BD19-F6A188DE93E9}"/>
              </a:ext>
            </a:extLst>
          </p:cNvPr>
          <p:cNvSpPr txBox="1"/>
          <p:nvPr/>
        </p:nvSpPr>
        <p:spPr>
          <a:xfrm>
            <a:off x="7581530" y="2086576"/>
            <a:ext cx="2095130" cy="369332"/>
          </a:xfrm>
          <a:prstGeom prst="rect">
            <a:avLst/>
          </a:prstGeom>
          <a:noFill/>
          <a:ln w="28575">
            <a:solidFill>
              <a:schemeClr val="tx1"/>
            </a:solidFill>
          </a:ln>
        </p:spPr>
        <p:txBody>
          <a:bodyPr wrap="square" rtlCol="0">
            <a:spAutoFit/>
          </a:bodyPr>
          <a:lstStyle/>
          <a:p>
            <a:pPr algn="ctr"/>
            <a:r>
              <a:rPr lang="zh-CN" altLang="en-US" dirty="0"/>
              <a:t>提高软件开发效率</a:t>
            </a:r>
          </a:p>
        </p:txBody>
      </p:sp>
      <p:sp>
        <p:nvSpPr>
          <p:cNvPr id="5" name="文本框 4">
            <a:extLst>
              <a:ext uri="{FF2B5EF4-FFF2-40B4-BE49-F238E27FC236}">
                <a16:creationId xmlns:a16="http://schemas.microsoft.com/office/drawing/2014/main" id="{DDB26C3C-6D13-8C22-7848-9DF9CA1AA066}"/>
              </a:ext>
            </a:extLst>
          </p:cNvPr>
          <p:cNvSpPr txBox="1"/>
          <p:nvPr/>
        </p:nvSpPr>
        <p:spPr>
          <a:xfrm>
            <a:off x="5681709" y="4024800"/>
            <a:ext cx="2095130" cy="369332"/>
          </a:xfrm>
          <a:prstGeom prst="rect">
            <a:avLst/>
          </a:prstGeom>
          <a:noFill/>
          <a:ln w="28575">
            <a:solidFill>
              <a:schemeClr val="tx1"/>
            </a:solidFill>
          </a:ln>
        </p:spPr>
        <p:txBody>
          <a:bodyPr wrap="square" rtlCol="0">
            <a:spAutoFit/>
          </a:bodyPr>
          <a:lstStyle/>
          <a:p>
            <a:pPr algn="ctr"/>
            <a:r>
              <a:rPr lang="zh-CN" altLang="en-US" dirty="0"/>
              <a:t>数据资产充分利用</a:t>
            </a:r>
          </a:p>
        </p:txBody>
      </p:sp>
      <p:sp>
        <p:nvSpPr>
          <p:cNvPr id="7" name="文本框 6">
            <a:extLst>
              <a:ext uri="{FF2B5EF4-FFF2-40B4-BE49-F238E27FC236}">
                <a16:creationId xmlns:a16="http://schemas.microsoft.com/office/drawing/2014/main" id="{3B3C29C4-E12E-206F-9DA3-723785C46852}"/>
              </a:ext>
            </a:extLst>
          </p:cNvPr>
          <p:cNvSpPr txBox="1"/>
          <p:nvPr/>
        </p:nvSpPr>
        <p:spPr>
          <a:xfrm>
            <a:off x="9401544" y="4024800"/>
            <a:ext cx="2095130" cy="369332"/>
          </a:xfrm>
          <a:prstGeom prst="rect">
            <a:avLst/>
          </a:prstGeom>
          <a:noFill/>
          <a:ln w="28575">
            <a:solidFill>
              <a:schemeClr val="tx1"/>
            </a:solidFill>
          </a:ln>
        </p:spPr>
        <p:txBody>
          <a:bodyPr wrap="square" rtlCol="0">
            <a:spAutoFit/>
          </a:bodyPr>
          <a:lstStyle/>
          <a:p>
            <a:pPr algn="ctr"/>
            <a:r>
              <a:rPr lang="zh-CN" altLang="en-US" dirty="0"/>
              <a:t>提高软件可维护性</a:t>
            </a:r>
          </a:p>
        </p:txBody>
      </p:sp>
      <p:sp>
        <p:nvSpPr>
          <p:cNvPr id="8" name="箭头: 右 7">
            <a:extLst>
              <a:ext uri="{FF2B5EF4-FFF2-40B4-BE49-F238E27FC236}">
                <a16:creationId xmlns:a16="http://schemas.microsoft.com/office/drawing/2014/main" id="{59F9D75D-7660-53C9-7926-BAF654BD1C88}"/>
              </a:ext>
            </a:extLst>
          </p:cNvPr>
          <p:cNvSpPr/>
          <p:nvPr/>
        </p:nvSpPr>
        <p:spPr>
          <a:xfrm rot="13435635">
            <a:off x="9036700" y="3103630"/>
            <a:ext cx="1674605" cy="251911"/>
          </a:xfrm>
          <a:prstGeom prst="rightArrow">
            <a:avLst/>
          </a:prstGeom>
          <a:noFill/>
          <a:ln w="190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520DD98C-7E87-AC37-49D3-93362AEE3F41}"/>
              </a:ext>
            </a:extLst>
          </p:cNvPr>
          <p:cNvSpPr/>
          <p:nvPr/>
        </p:nvSpPr>
        <p:spPr>
          <a:xfrm rot="10800000">
            <a:off x="7854676" y="4077129"/>
            <a:ext cx="1469030" cy="264674"/>
          </a:xfrm>
          <a:prstGeom prst="rightArrow">
            <a:avLst/>
          </a:prstGeom>
          <a:noFill/>
          <a:ln w="190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5CB16852-450E-BFBF-A3FC-0B8465D3E0E0}"/>
              </a:ext>
            </a:extLst>
          </p:cNvPr>
          <p:cNvSpPr/>
          <p:nvPr/>
        </p:nvSpPr>
        <p:spPr>
          <a:xfrm rot="19216068">
            <a:off x="6541822" y="3123987"/>
            <a:ext cx="1703411" cy="248806"/>
          </a:xfrm>
          <a:prstGeom prst="rightArrow">
            <a:avLst/>
          </a:prstGeom>
          <a:noFill/>
          <a:ln w="1905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65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B4C9C0-7013-F2D0-752A-E3D42BDB6DDB}"/>
              </a:ext>
            </a:extLst>
          </p:cNvPr>
          <p:cNvSpPr>
            <a:spLocks noGrp="1"/>
          </p:cNvSpPr>
          <p:nvPr>
            <p:ph type="sldNum" sz="quarter" idx="12"/>
          </p:nvPr>
        </p:nvSpPr>
        <p:spPr/>
        <p:txBody>
          <a:bodyPr/>
          <a:lstStyle/>
          <a:p>
            <a:fld id="{51D91E7F-84B6-4064-9D4E-CC7D244BCA04}" type="slidenum">
              <a:rPr lang="zh-CN" altLang="en-US" smtClean="0"/>
              <a:t>7</a:t>
            </a:fld>
            <a:endParaRPr lang="zh-CN" altLang="en-US"/>
          </a:p>
        </p:txBody>
      </p:sp>
      <p:sp>
        <p:nvSpPr>
          <p:cNvPr id="3" name="文本占位符 2">
            <a:extLst>
              <a:ext uri="{FF2B5EF4-FFF2-40B4-BE49-F238E27FC236}">
                <a16:creationId xmlns:a16="http://schemas.microsoft.com/office/drawing/2014/main" id="{00791C03-5370-3647-6D78-C43F1CC5F50F}"/>
              </a:ext>
            </a:extLst>
          </p:cNvPr>
          <p:cNvSpPr>
            <a:spLocks noGrp="1"/>
          </p:cNvSpPr>
          <p:nvPr>
            <p:ph type="title" idx="4294967295"/>
          </p:nvPr>
        </p:nvSpPr>
        <p:spPr>
          <a:xfrm>
            <a:off x="1042988" y="419100"/>
            <a:ext cx="10833100" cy="4000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2000" dirty="0">
                <a:latin typeface="微软雅黑" panose="020B0503020204020204" pitchFamily="34" charset="-122"/>
                <a:ea typeface="微软雅黑" panose="020B0503020204020204" pitchFamily="34" charset="-122"/>
                <a:cs typeface="+mn-cs"/>
              </a:rPr>
              <a:t>大模型辅助</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软件工程任务 </a:t>
            </a: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代码补全</a:t>
            </a:r>
          </a:p>
        </p:txBody>
      </p:sp>
      <p:sp>
        <p:nvSpPr>
          <p:cNvPr id="6" name="文本框 5">
            <a:extLst>
              <a:ext uri="{FF2B5EF4-FFF2-40B4-BE49-F238E27FC236}">
                <a16:creationId xmlns:a16="http://schemas.microsoft.com/office/drawing/2014/main" id="{4DC93CE2-5673-9E33-51A9-E570681B2316}"/>
              </a:ext>
            </a:extLst>
          </p:cNvPr>
          <p:cNvSpPr txBox="1"/>
          <p:nvPr/>
        </p:nvSpPr>
        <p:spPr>
          <a:xfrm>
            <a:off x="475666" y="2219950"/>
            <a:ext cx="4597561" cy="313932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给定上下文预测后续程序员可能的输入</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提高软件开发效率</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使用技巧</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撰写注释，提供高层语义</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函数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变量名表意明确</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有合适的参考对象</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
        <p:nvSpPr>
          <p:cNvPr id="5" name="文本占位符 2">
            <a:extLst>
              <a:ext uri="{FF2B5EF4-FFF2-40B4-BE49-F238E27FC236}">
                <a16:creationId xmlns:a16="http://schemas.microsoft.com/office/drawing/2014/main" id="{C4D792E3-1D0C-7EF6-D840-91510169E26C}"/>
              </a:ext>
            </a:extLst>
          </p:cNvPr>
          <p:cNvSpPr txBox="1">
            <a:spLocks/>
          </p:cNvSpPr>
          <p:nvPr/>
        </p:nvSpPr>
        <p:spPr>
          <a:xfrm>
            <a:off x="6670492" y="5359271"/>
            <a:ext cx="3841388"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Font typeface="Arial" panose="020B0604020202020204" pitchFamily="34" charset="0"/>
              <a:buNone/>
              <a:defRPr/>
            </a:pPr>
            <a:r>
              <a:rPr lang="zh-CN" altLang="en-US" sz="1800" dirty="0">
                <a:latin typeface="微软雅黑" panose="020B0503020204020204" pitchFamily="34" charset="-122"/>
                <a:ea typeface="微软雅黑" panose="020B0503020204020204" pitchFamily="34" charset="-122"/>
                <a:cs typeface="+mn-cs"/>
              </a:rPr>
              <a:t>代码补全示例</a:t>
            </a:r>
          </a:p>
        </p:txBody>
      </p:sp>
      <p:pic>
        <p:nvPicPr>
          <p:cNvPr id="1026" name="Picture 2">
            <a:extLst>
              <a:ext uri="{FF2B5EF4-FFF2-40B4-BE49-F238E27FC236}">
                <a16:creationId xmlns:a16="http://schemas.microsoft.com/office/drawing/2014/main" id="{C8404F59-E889-A840-0DE6-CFF72E292E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6285" y="1703262"/>
            <a:ext cx="6569803" cy="339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6102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B4C9C0-7013-F2D0-752A-E3D42BDB6DDB}"/>
              </a:ext>
            </a:extLst>
          </p:cNvPr>
          <p:cNvSpPr>
            <a:spLocks noGrp="1"/>
          </p:cNvSpPr>
          <p:nvPr>
            <p:ph type="sldNum" sz="quarter" idx="12"/>
          </p:nvPr>
        </p:nvSpPr>
        <p:spPr/>
        <p:txBody>
          <a:bodyPr/>
          <a:lstStyle/>
          <a:p>
            <a:fld id="{51D91E7F-84B6-4064-9D4E-CC7D244BCA04}" type="slidenum">
              <a:rPr lang="zh-CN" altLang="en-US" smtClean="0"/>
              <a:t>8</a:t>
            </a:fld>
            <a:endParaRPr lang="zh-CN" altLang="en-US"/>
          </a:p>
        </p:txBody>
      </p:sp>
      <p:sp>
        <p:nvSpPr>
          <p:cNvPr id="3" name="文本占位符 2">
            <a:extLst>
              <a:ext uri="{FF2B5EF4-FFF2-40B4-BE49-F238E27FC236}">
                <a16:creationId xmlns:a16="http://schemas.microsoft.com/office/drawing/2014/main" id="{00791C03-5370-3647-6D78-C43F1CC5F50F}"/>
              </a:ext>
            </a:extLst>
          </p:cNvPr>
          <p:cNvSpPr>
            <a:spLocks noGrp="1"/>
          </p:cNvSpPr>
          <p:nvPr>
            <p:ph type="title" idx="4294967295"/>
          </p:nvPr>
        </p:nvSpPr>
        <p:spPr>
          <a:xfrm>
            <a:off x="1042988" y="419100"/>
            <a:ext cx="10833100" cy="4000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2000" dirty="0">
                <a:latin typeface="微软雅黑" panose="020B0503020204020204" pitchFamily="34" charset="-122"/>
                <a:ea typeface="微软雅黑" panose="020B0503020204020204" pitchFamily="34" charset="-122"/>
                <a:cs typeface="+mn-cs"/>
              </a:rPr>
              <a:t>大模型辅助</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软件工程任务 </a:t>
            </a: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lang="zh-CN" altLang="en-US" sz="2000" dirty="0">
                <a:latin typeface="微软雅黑" panose="020B0503020204020204" pitchFamily="34" charset="-122"/>
                <a:ea typeface="微软雅黑" panose="020B0503020204020204" pitchFamily="34" charset="-122"/>
                <a:cs typeface="+mn-cs"/>
              </a:rPr>
              <a:t>注释生成代码</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4DC93CE2-5673-9E33-51A9-E570681B2316}"/>
              </a:ext>
            </a:extLst>
          </p:cNvPr>
          <p:cNvSpPr txBox="1"/>
          <p:nvPr/>
        </p:nvSpPr>
        <p:spPr>
          <a:xfrm>
            <a:off x="568695" y="2118544"/>
            <a:ext cx="4705935" cy="313932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给定功能描述，由模型生成代码实现</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实现方式：</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补全模式</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对话生成</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使用技巧</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描述准确</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给出条件，返回要求</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给出限制条件</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
        <p:nvSpPr>
          <p:cNvPr id="5" name="文本占位符 2">
            <a:extLst>
              <a:ext uri="{FF2B5EF4-FFF2-40B4-BE49-F238E27FC236}">
                <a16:creationId xmlns:a16="http://schemas.microsoft.com/office/drawing/2014/main" id="{C4D792E3-1D0C-7EF6-D840-91510169E26C}"/>
              </a:ext>
            </a:extLst>
          </p:cNvPr>
          <p:cNvSpPr txBox="1">
            <a:spLocks/>
          </p:cNvSpPr>
          <p:nvPr/>
        </p:nvSpPr>
        <p:spPr>
          <a:xfrm>
            <a:off x="6580613" y="5869012"/>
            <a:ext cx="3841388"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Font typeface="Arial" panose="020B0604020202020204" pitchFamily="34" charset="0"/>
              <a:buNone/>
              <a:defRPr/>
            </a:pPr>
            <a:r>
              <a:rPr lang="zh-CN" altLang="en-US" sz="1800" dirty="0">
                <a:latin typeface="微软雅黑" panose="020B0503020204020204" pitchFamily="34" charset="-122"/>
                <a:ea typeface="微软雅黑" panose="020B0503020204020204" pitchFamily="34" charset="-122"/>
                <a:cs typeface="+mn-cs"/>
              </a:rPr>
              <a:t>注释生成代码示例</a:t>
            </a:r>
          </a:p>
        </p:txBody>
      </p:sp>
      <p:pic>
        <p:nvPicPr>
          <p:cNvPr id="2050" name="Picture 2">
            <a:extLst>
              <a:ext uri="{FF2B5EF4-FFF2-40B4-BE49-F238E27FC236}">
                <a16:creationId xmlns:a16="http://schemas.microsoft.com/office/drawing/2014/main" id="{5FC62CF3-9273-115C-E0A6-BB03D224B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4630" y="1157287"/>
            <a:ext cx="6667500"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3379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B4C9C0-7013-F2D0-752A-E3D42BDB6DDB}"/>
              </a:ext>
            </a:extLst>
          </p:cNvPr>
          <p:cNvSpPr>
            <a:spLocks noGrp="1"/>
          </p:cNvSpPr>
          <p:nvPr>
            <p:ph type="sldNum" sz="quarter" idx="12"/>
          </p:nvPr>
        </p:nvSpPr>
        <p:spPr/>
        <p:txBody>
          <a:bodyPr/>
          <a:lstStyle/>
          <a:p>
            <a:fld id="{51D91E7F-84B6-4064-9D4E-CC7D244BCA04}" type="slidenum">
              <a:rPr lang="zh-CN" altLang="en-US" smtClean="0"/>
              <a:t>9</a:t>
            </a:fld>
            <a:endParaRPr lang="zh-CN" altLang="en-US"/>
          </a:p>
        </p:txBody>
      </p:sp>
      <p:sp>
        <p:nvSpPr>
          <p:cNvPr id="3" name="文本占位符 2">
            <a:extLst>
              <a:ext uri="{FF2B5EF4-FFF2-40B4-BE49-F238E27FC236}">
                <a16:creationId xmlns:a16="http://schemas.microsoft.com/office/drawing/2014/main" id="{00791C03-5370-3647-6D78-C43F1CC5F50F}"/>
              </a:ext>
            </a:extLst>
          </p:cNvPr>
          <p:cNvSpPr>
            <a:spLocks noGrp="1"/>
          </p:cNvSpPr>
          <p:nvPr>
            <p:ph type="title" idx="4294967295"/>
          </p:nvPr>
        </p:nvSpPr>
        <p:spPr>
          <a:xfrm>
            <a:off x="1042988" y="419100"/>
            <a:ext cx="10833100" cy="4000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2000" dirty="0">
                <a:latin typeface="微软雅黑" panose="020B0503020204020204" pitchFamily="34" charset="-122"/>
                <a:ea typeface="微软雅黑" panose="020B0503020204020204" pitchFamily="34" charset="-122"/>
                <a:cs typeface="+mn-cs"/>
              </a:rPr>
              <a:t>大模型辅助</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软件工程任务 </a:t>
            </a: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lang="zh-CN" altLang="en-US" sz="2000" dirty="0">
                <a:latin typeface="微软雅黑" panose="020B0503020204020204" pitchFamily="34" charset="-122"/>
                <a:ea typeface="微软雅黑" panose="020B0503020204020204" pitchFamily="34" charset="-122"/>
                <a:cs typeface="+mn-cs"/>
              </a:rPr>
              <a:t>代码摘要</a:t>
            </a:r>
            <a:endPar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4DC93CE2-5673-9E33-51A9-E570681B2316}"/>
              </a:ext>
            </a:extLst>
          </p:cNvPr>
          <p:cNvSpPr txBox="1"/>
          <p:nvPr/>
        </p:nvSpPr>
        <p:spPr>
          <a:xfrm>
            <a:off x="428252" y="1443841"/>
            <a:ext cx="5180068" cy="341632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给出代码实现，构建对代码重要信息的提取</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辅助开发者高效理解代码</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提高代码开发效率：</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降低代码注释撰写时间</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补充必要的注释</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数据资产高效利用：</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与搜索结合，提高资源利用效率</a:t>
            </a:r>
            <a:endParaRPr lang="en-US" altLang="zh-CN"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AGI</a:t>
            </a:r>
            <a:r>
              <a:rPr lang="zh-CN" altLang="en-US" dirty="0">
                <a:latin typeface="微软雅黑" panose="020B0503020204020204" pitchFamily="34" charset="-122"/>
                <a:ea typeface="微软雅黑" panose="020B0503020204020204" pitchFamily="34" charset="-122"/>
              </a:rPr>
              <a:t>结合，获得一定灵活性</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p:txBody>
      </p:sp>
      <p:sp>
        <p:nvSpPr>
          <p:cNvPr id="5" name="文本占位符 2">
            <a:extLst>
              <a:ext uri="{FF2B5EF4-FFF2-40B4-BE49-F238E27FC236}">
                <a16:creationId xmlns:a16="http://schemas.microsoft.com/office/drawing/2014/main" id="{C4D792E3-1D0C-7EF6-D840-91510169E26C}"/>
              </a:ext>
            </a:extLst>
          </p:cNvPr>
          <p:cNvSpPr txBox="1">
            <a:spLocks/>
          </p:cNvSpPr>
          <p:nvPr/>
        </p:nvSpPr>
        <p:spPr>
          <a:xfrm>
            <a:off x="6669390" y="5784077"/>
            <a:ext cx="3841388"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Font typeface="Arial" panose="020B0604020202020204" pitchFamily="34" charset="0"/>
              <a:buNone/>
              <a:defRPr/>
            </a:pPr>
            <a:r>
              <a:rPr lang="zh-CN" altLang="en-US" sz="1800" dirty="0">
                <a:latin typeface="微软雅黑" panose="020B0503020204020204" pitchFamily="34" charset="-122"/>
                <a:ea typeface="微软雅黑" panose="020B0503020204020204" pitchFamily="34" charset="-122"/>
                <a:cs typeface="+mn-cs"/>
              </a:rPr>
              <a:t>代码摘要示例</a:t>
            </a:r>
          </a:p>
        </p:txBody>
      </p:sp>
      <p:pic>
        <p:nvPicPr>
          <p:cNvPr id="4" name="图片 3">
            <a:extLst>
              <a:ext uri="{FF2B5EF4-FFF2-40B4-BE49-F238E27FC236}">
                <a16:creationId xmlns:a16="http://schemas.microsoft.com/office/drawing/2014/main" id="{D89AD5B9-EDDF-0671-4A4D-5F9E2832E664}"/>
              </a:ext>
            </a:extLst>
          </p:cNvPr>
          <p:cNvPicPr>
            <a:picLocks noChangeAspect="1"/>
          </p:cNvPicPr>
          <p:nvPr/>
        </p:nvPicPr>
        <p:blipFill>
          <a:blip r:embed="rId2"/>
          <a:stretch>
            <a:fillRect/>
          </a:stretch>
        </p:blipFill>
        <p:spPr>
          <a:xfrm>
            <a:off x="6767648" y="619124"/>
            <a:ext cx="3855312" cy="4964929"/>
          </a:xfrm>
          <a:prstGeom prst="rect">
            <a:avLst/>
          </a:prstGeom>
        </p:spPr>
      </p:pic>
    </p:spTree>
    <p:extLst>
      <p:ext uri="{BB962C8B-B14F-4D97-AF65-F5344CB8AC3E}">
        <p14:creationId xmlns:p14="http://schemas.microsoft.com/office/powerpoint/2010/main" val="4279018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16554</TotalTime>
  <Words>3373</Words>
  <Application>Microsoft Office PowerPoint</Application>
  <PresentationFormat>宽屏</PresentationFormat>
  <Paragraphs>554</Paragraphs>
  <Slides>33</Slides>
  <Notes>15</Notes>
  <HiddenSlides>0</HiddenSlides>
  <MMClips>4</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等线</vt:lpstr>
      <vt:lpstr>隶书</vt:lpstr>
      <vt:lpstr>Microsoft YaHei</vt:lpstr>
      <vt:lpstr>Microsoft YaHei</vt:lpstr>
      <vt:lpstr>Arial</vt:lpstr>
      <vt:lpstr>Calibri</vt:lpstr>
      <vt:lpstr>Calibri Light</vt:lpstr>
      <vt:lpstr>Cambria Math</vt:lpstr>
      <vt:lpstr>Times New Roman</vt:lpstr>
      <vt:lpstr>Office 主题</vt:lpstr>
      <vt:lpstr>大模型辅助软件开发</vt:lpstr>
      <vt:lpstr>PowerPoint 演示文稿</vt:lpstr>
      <vt:lpstr>软件开发辅助工具</vt:lpstr>
      <vt:lpstr>PowerPoint 演示文稿</vt:lpstr>
      <vt:lpstr>主流软件开发辅助工具</vt:lpstr>
      <vt:lpstr>为什么要有软件开发辅助工具</vt:lpstr>
      <vt:lpstr>大模型辅助软件工程任务 – 代码补全</vt:lpstr>
      <vt:lpstr>大模型辅助软件工程任务 – 注释生成代码</vt:lpstr>
      <vt:lpstr>大模型辅助软件工程任务 – 代码摘要</vt:lpstr>
      <vt:lpstr>大模型辅助软件工程任务 – 代码评审</vt:lpstr>
      <vt:lpstr>大模型辅助软件工程任务 – 代码修复</vt:lpstr>
      <vt:lpstr>大模型辅助软件工程任务 – 智能运维</vt:lpstr>
      <vt:lpstr>大模型辅助软件工程任务 – 代码重构/代码翻译</vt:lpstr>
      <vt:lpstr>大模型辅助软件工程任务 – 项目级别生成</vt:lpstr>
      <vt:lpstr>课程大模型简介 Qwen2.5-14B-Chat</vt:lpstr>
      <vt:lpstr>PowerPoint 演示文稿</vt:lpstr>
      <vt:lpstr>PowerPoint 演示文稿</vt:lpstr>
      <vt:lpstr>PowerPoint 演示文稿</vt:lpstr>
      <vt:lpstr>大模型代码补全任务实现</vt:lpstr>
      <vt:lpstr>大模型预置任务实现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第一PPT模板网-WWW.1PPT.COM</dc:creator>
  <dc:description>第一PPT模板网-WWW.1PPT.COM</dc:description>
  <cp:lastModifiedBy>永达 于</cp:lastModifiedBy>
  <cp:revision>1722</cp:revision>
  <dcterms:created xsi:type="dcterms:W3CDTF">2015-10-24T01:57:00Z</dcterms:created>
  <dcterms:modified xsi:type="dcterms:W3CDTF">2024-10-30T08:01:28Z</dcterms:modified>
  <cp:category>第一PPT模板网-WWW.1PPT.COM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2052-10.1.0.7311</vt:lpwstr>
  </property>
</Properties>
</file>